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7"/>
  </p:notesMasterIdLst>
  <p:handoutMasterIdLst>
    <p:handoutMasterId r:id="rId118"/>
  </p:handoutMasterIdLst>
  <p:sldIdLst>
    <p:sldId id="414" r:id="rId2"/>
    <p:sldId id="1156" r:id="rId3"/>
    <p:sldId id="259" r:id="rId4"/>
    <p:sldId id="260" r:id="rId5"/>
    <p:sldId id="348" r:id="rId6"/>
    <p:sldId id="379" r:id="rId7"/>
    <p:sldId id="380" r:id="rId8"/>
    <p:sldId id="381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1157" r:id="rId21"/>
    <p:sldId id="274" r:id="rId22"/>
    <p:sldId id="275" r:id="rId23"/>
    <p:sldId id="276" r:id="rId24"/>
    <p:sldId id="1158" r:id="rId25"/>
    <p:sldId id="277" r:id="rId26"/>
    <p:sldId id="278" r:id="rId27"/>
    <p:sldId id="282" r:id="rId28"/>
    <p:sldId id="283" r:id="rId29"/>
    <p:sldId id="284" r:id="rId30"/>
    <p:sldId id="285" r:id="rId31"/>
    <p:sldId id="288" r:id="rId32"/>
    <p:sldId id="416" r:id="rId33"/>
    <p:sldId id="290" r:id="rId34"/>
    <p:sldId id="291" r:id="rId35"/>
    <p:sldId id="292" r:id="rId36"/>
    <p:sldId id="294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289" r:id="rId55"/>
    <p:sldId id="314" r:id="rId56"/>
    <p:sldId id="415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2" r:id="rId84"/>
    <p:sldId id="343" r:id="rId85"/>
    <p:sldId id="1159" r:id="rId86"/>
    <p:sldId id="423" r:id="rId87"/>
    <p:sldId id="417" r:id="rId88"/>
    <p:sldId id="385" r:id="rId89"/>
    <p:sldId id="419" r:id="rId90"/>
    <p:sldId id="387" r:id="rId91"/>
    <p:sldId id="1163" r:id="rId92"/>
    <p:sldId id="388" r:id="rId93"/>
    <p:sldId id="389" r:id="rId94"/>
    <p:sldId id="390" r:id="rId95"/>
    <p:sldId id="391" r:id="rId96"/>
    <p:sldId id="392" r:id="rId97"/>
    <p:sldId id="1160" r:id="rId98"/>
    <p:sldId id="395" r:id="rId99"/>
    <p:sldId id="1161" r:id="rId100"/>
    <p:sldId id="397" r:id="rId101"/>
    <p:sldId id="398" r:id="rId102"/>
    <p:sldId id="399" r:id="rId103"/>
    <p:sldId id="400" r:id="rId104"/>
    <p:sldId id="401" r:id="rId105"/>
    <p:sldId id="402" r:id="rId106"/>
    <p:sldId id="403" r:id="rId107"/>
    <p:sldId id="404" r:id="rId108"/>
    <p:sldId id="405" r:id="rId109"/>
    <p:sldId id="406" r:id="rId110"/>
    <p:sldId id="407" r:id="rId111"/>
    <p:sldId id="409" r:id="rId112"/>
    <p:sldId id="410" r:id="rId113"/>
    <p:sldId id="411" r:id="rId114"/>
    <p:sldId id="412" r:id="rId115"/>
    <p:sldId id="1162" r:id="rId1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Hutcheson" initials="DH" lastIdx="5" clrIdx="0">
    <p:extLst>
      <p:ext uri="{19B8F6BF-5375-455C-9EA6-DF929625EA0E}">
        <p15:presenceInfo xmlns:p15="http://schemas.microsoft.com/office/powerpoint/2012/main" userId="S::dan@mhsaa.com::deb52397-ae9e-474e-a33e-06a8459acc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00FF"/>
    <a:srgbClr val="FF0066"/>
    <a:srgbClr val="00FF00"/>
    <a:srgbClr val="3965B5"/>
    <a:srgbClr val="00FFFF"/>
    <a:srgbClr val="CBCBCB"/>
    <a:srgbClr val="231F20"/>
    <a:srgbClr val="05BCFE"/>
    <a:srgbClr val="050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D2B3FC-9A37-41D0-A32F-82814A2368D0}" v="1" dt="2024-10-18T17:14:35.5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368" autoAdjust="0"/>
  </p:normalViewPr>
  <p:slideViewPr>
    <p:cSldViewPr snapToGrid="0">
      <p:cViewPr varScale="1">
        <p:scale>
          <a:sx n="87" d="100"/>
          <a:sy n="87" d="100"/>
        </p:scale>
        <p:origin x="204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handoutMaster" Target="handoutMasters/handout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microsoft.com/office/2016/11/relationships/changesInfo" Target="changesInfos/changesInfo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commentAuthors" Target="commentAuthor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125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VanDerMoere" userId="e51e3cd3-da7c-41a9-8718-0b20682aa054" providerId="ADAL" clId="{F4D2B3FC-9A37-41D0-A32F-82814A2368D0}"/>
    <pc:docChg chg="undo custSel delSld modSld">
      <pc:chgData name="Jamie VanDerMoere" userId="e51e3cd3-da7c-41a9-8718-0b20682aa054" providerId="ADAL" clId="{F4D2B3FC-9A37-41D0-A32F-82814A2368D0}" dt="2024-10-18T17:15:30.123" v="195" actId="2696"/>
      <pc:docMkLst>
        <pc:docMk/>
      </pc:docMkLst>
      <pc:sldChg chg="del">
        <pc:chgData name="Jamie VanDerMoere" userId="e51e3cd3-da7c-41a9-8718-0b20682aa054" providerId="ADAL" clId="{F4D2B3FC-9A37-41D0-A32F-82814A2368D0}" dt="2024-10-18T17:15:30.123" v="195" actId="2696"/>
        <pc:sldMkLst>
          <pc:docMk/>
          <pc:sldMk cId="0" sldId="295"/>
        </pc:sldMkLst>
      </pc:sldChg>
      <pc:sldChg chg="addSp delSp modSp mod">
        <pc:chgData name="Jamie VanDerMoere" userId="e51e3cd3-da7c-41a9-8718-0b20682aa054" providerId="ADAL" clId="{F4D2B3FC-9A37-41D0-A32F-82814A2368D0}" dt="2024-10-18T17:15:24.493" v="194" actId="1036"/>
        <pc:sldMkLst>
          <pc:docMk/>
          <pc:sldMk cId="0" sldId="296"/>
        </pc:sldMkLst>
        <pc:spChg chg="add del">
          <ac:chgData name="Jamie VanDerMoere" userId="e51e3cd3-da7c-41a9-8718-0b20682aa054" providerId="ADAL" clId="{F4D2B3FC-9A37-41D0-A32F-82814A2368D0}" dt="2024-10-18T17:14:28.162" v="173" actId="22"/>
          <ac:spMkLst>
            <pc:docMk/>
            <pc:sldMk cId="0" sldId="296"/>
            <ac:spMk id="4" creationId="{E466BAB1-7B0B-10A9-1560-9F890AE92958}"/>
          </ac:spMkLst>
        </pc:spChg>
        <pc:spChg chg="add mod">
          <ac:chgData name="Jamie VanDerMoere" userId="e51e3cd3-da7c-41a9-8718-0b20682aa054" providerId="ADAL" clId="{F4D2B3FC-9A37-41D0-A32F-82814A2368D0}" dt="2024-10-18T17:15:24.493" v="194" actId="1036"/>
          <ac:spMkLst>
            <pc:docMk/>
            <pc:sldMk cId="0" sldId="296"/>
            <ac:spMk id="5" creationId="{0B9E49A8-E8B8-975F-6815-CDA54286FDCB}"/>
          </ac:spMkLst>
        </pc:spChg>
      </pc:sldChg>
      <pc:sldChg chg="modSp mod">
        <pc:chgData name="Jamie VanDerMoere" userId="e51e3cd3-da7c-41a9-8718-0b20682aa054" providerId="ADAL" clId="{F4D2B3FC-9A37-41D0-A32F-82814A2368D0}" dt="2024-10-18T17:11:51.715" v="171" actId="20577"/>
        <pc:sldMkLst>
          <pc:docMk/>
          <pc:sldMk cId="0" sldId="412"/>
        </pc:sldMkLst>
        <pc:spChg chg="mod">
          <ac:chgData name="Jamie VanDerMoere" userId="e51e3cd3-da7c-41a9-8718-0b20682aa054" providerId="ADAL" clId="{F4D2B3FC-9A37-41D0-A32F-82814A2368D0}" dt="2024-10-18T17:11:51.715" v="171" actId="20577"/>
          <ac:spMkLst>
            <pc:docMk/>
            <pc:sldMk cId="0" sldId="412"/>
            <ac:spMk id="182275" creationId="{56DF7C7E-F9F4-9C6F-A98C-C9E5394BD420}"/>
          </ac:spMkLst>
        </pc:spChg>
      </pc:sldChg>
      <pc:sldChg chg="modSp mod">
        <pc:chgData name="Jamie VanDerMoere" userId="e51e3cd3-da7c-41a9-8718-0b20682aa054" providerId="ADAL" clId="{F4D2B3FC-9A37-41D0-A32F-82814A2368D0}" dt="2024-10-18T17:11:25.682" v="167" actId="20577"/>
        <pc:sldMkLst>
          <pc:docMk/>
          <pc:sldMk cId="2107502993" sldId="1163"/>
        </pc:sldMkLst>
        <pc:spChg chg="mod">
          <ac:chgData name="Jamie VanDerMoere" userId="e51e3cd3-da7c-41a9-8718-0b20682aa054" providerId="ADAL" clId="{F4D2B3FC-9A37-41D0-A32F-82814A2368D0}" dt="2024-10-18T17:11:25.682" v="167" actId="20577"/>
          <ac:spMkLst>
            <pc:docMk/>
            <pc:sldMk cId="2107502993" sldId="1163"/>
            <ac:spMk id="11" creationId="{223B3AD9-B833-579A-C3FB-14896AB57194}"/>
          </ac:spMkLst>
        </pc:spChg>
        <pc:spChg chg="mod">
          <ac:chgData name="Jamie VanDerMoere" userId="e51e3cd3-da7c-41a9-8718-0b20682aa054" providerId="ADAL" clId="{F4D2B3FC-9A37-41D0-A32F-82814A2368D0}" dt="2024-10-18T17:10:43.706" v="24" actId="1035"/>
          <ac:spMkLst>
            <pc:docMk/>
            <pc:sldMk cId="2107502993" sldId="1163"/>
            <ac:spMk id="16" creationId="{E9413ACE-5853-1FF5-FAEC-58286CF59BAC}"/>
          </ac:spMkLst>
        </pc:spChg>
      </pc:sldChg>
    </pc:docChg>
  </pc:docChgLst>
  <pc:docChgLst>
    <pc:chgData name="Jamie VanDerMoere" userId="e51e3cd3-da7c-41a9-8718-0b20682aa054" providerId="ADAL" clId="{964A16ED-4147-4FAF-BBEC-83A82CA05385}"/>
    <pc:docChg chg="undo custSel modSld">
      <pc:chgData name="Jamie VanDerMoere" userId="e51e3cd3-da7c-41a9-8718-0b20682aa054" providerId="ADAL" clId="{964A16ED-4147-4FAF-BBEC-83A82CA05385}" dt="2024-08-26T15:36:44.514" v="563" actId="20577"/>
      <pc:docMkLst>
        <pc:docMk/>
      </pc:docMkLst>
      <pc:sldChg chg="modSp mod">
        <pc:chgData name="Jamie VanDerMoere" userId="e51e3cd3-da7c-41a9-8718-0b20682aa054" providerId="ADAL" clId="{964A16ED-4147-4FAF-BBEC-83A82CA05385}" dt="2024-08-26T14:21:11.088" v="148" actId="14100"/>
        <pc:sldMkLst>
          <pc:docMk/>
          <pc:sldMk cId="0" sldId="343"/>
        </pc:sldMkLst>
        <pc:spChg chg="mod">
          <ac:chgData name="Jamie VanDerMoere" userId="e51e3cd3-da7c-41a9-8718-0b20682aa054" providerId="ADAL" clId="{964A16ED-4147-4FAF-BBEC-83A82CA05385}" dt="2024-08-26T14:21:11.088" v="148" actId="14100"/>
          <ac:spMkLst>
            <pc:docMk/>
            <pc:sldMk cId="0" sldId="343"/>
            <ac:spMk id="14" creationId="{2CDA9865-6558-4F6A-08D7-1CBB95C45F00}"/>
          </ac:spMkLst>
        </pc:spChg>
        <pc:spChg chg="mod">
          <ac:chgData name="Jamie VanDerMoere" userId="e51e3cd3-da7c-41a9-8718-0b20682aa054" providerId="ADAL" clId="{964A16ED-4147-4FAF-BBEC-83A82CA05385}" dt="2024-08-26T14:20:43.090" v="132" actId="6549"/>
          <ac:spMkLst>
            <pc:docMk/>
            <pc:sldMk cId="0" sldId="343"/>
            <ac:spMk id="180227" creationId="{99A407BC-0BE0-AF2B-05E2-8F2CB5B90193}"/>
          </ac:spMkLst>
        </pc:spChg>
      </pc:sldChg>
      <pc:sldChg chg="addSp delSp modSp mod modNotesTx">
        <pc:chgData name="Jamie VanDerMoere" userId="e51e3cd3-da7c-41a9-8718-0b20682aa054" providerId="ADAL" clId="{964A16ED-4147-4FAF-BBEC-83A82CA05385}" dt="2024-08-26T15:36:44.514" v="563" actId="20577"/>
        <pc:sldMkLst>
          <pc:docMk/>
          <pc:sldMk cId="0" sldId="387"/>
        </pc:sldMkLst>
        <pc:spChg chg="add mod">
          <ac:chgData name="Jamie VanDerMoere" userId="e51e3cd3-da7c-41a9-8718-0b20682aa054" providerId="ADAL" clId="{964A16ED-4147-4FAF-BBEC-83A82CA05385}" dt="2024-08-26T14:51:27.631" v="478" actId="1076"/>
          <ac:spMkLst>
            <pc:docMk/>
            <pc:sldMk cId="0" sldId="387"/>
            <ac:spMk id="11" creationId="{223B3AD9-B833-579A-C3FB-14896AB57194}"/>
          </ac:spMkLst>
        </pc:spChg>
        <pc:spChg chg="mod">
          <ac:chgData name="Jamie VanDerMoere" userId="e51e3cd3-da7c-41a9-8718-0b20682aa054" providerId="ADAL" clId="{964A16ED-4147-4FAF-BBEC-83A82CA05385}" dt="2024-08-26T14:51:58.714" v="496" actId="1035"/>
          <ac:spMkLst>
            <pc:docMk/>
            <pc:sldMk cId="0" sldId="387"/>
            <ac:spMk id="16" creationId="{E9413ACE-5853-1FF5-FAEC-58286CF59BAC}"/>
          </ac:spMkLst>
        </pc:spChg>
        <pc:spChg chg="mod">
          <ac:chgData name="Jamie VanDerMoere" userId="e51e3cd3-da7c-41a9-8718-0b20682aa054" providerId="ADAL" clId="{964A16ED-4147-4FAF-BBEC-83A82CA05385}" dt="2024-08-26T14:51:36.953" v="482" actId="1036"/>
          <ac:spMkLst>
            <pc:docMk/>
            <pc:sldMk cId="0" sldId="387"/>
            <ac:spMk id="198659" creationId="{00DFC98F-3BAE-A3DF-1DB9-117630DE1F54}"/>
          </ac:spMkLst>
        </pc:spChg>
        <pc:picChg chg="add del mod">
          <ac:chgData name="Jamie VanDerMoere" userId="e51e3cd3-da7c-41a9-8718-0b20682aa054" providerId="ADAL" clId="{964A16ED-4147-4FAF-BBEC-83A82CA05385}" dt="2024-08-26T14:21:56.623" v="153" actId="22"/>
          <ac:picMkLst>
            <pc:docMk/>
            <pc:sldMk cId="0" sldId="387"/>
            <ac:picMk id="4" creationId="{585C2EEB-7C80-F85D-6646-65331BCE6500}"/>
          </ac:picMkLst>
        </pc:picChg>
        <pc:picChg chg="add del">
          <ac:chgData name="Jamie VanDerMoere" userId="e51e3cd3-da7c-41a9-8718-0b20682aa054" providerId="ADAL" clId="{964A16ED-4147-4FAF-BBEC-83A82CA05385}" dt="2024-08-26T14:22:05.608" v="155" actId="478"/>
          <ac:picMkLst>
            <pc:docMk/>
            <pc:sldMk cId="0" sldId="387"/>
            <ac:picMk id="5" creationId="{472294B0-240C-5538-DA45-C9996418A203}"/>
          </ac:picMkLst>
        </pc:picChg>
        <pc:picChg chg="add del mod">
          <ac:chgData name="Jamie VanDerMoere" userId="e51e3cd3-da7c-41a9-8718-0b20682aa054" providerId="ADAL" clId="{964A16ED-4147-4FAF-BBEC-83A82CA05385}" dt="2024-08-26T14:22:26.912" v="159" actId="478"/>
          <ac:picMkLst>
            <pc:docMk/>
            <pc:sldMk cId="0" sldId="387"/>
            <ac:picMk id="7" creationId="{D63AF17D-A36C-8D78-A28F-3B351FEFB1C7}"/>
          </ac:picMkLst>
        </pc:picChg>
        <pc:picChg chg="add mod">
          <ac:chgData name="Jamie VanDerMoere" userId="e51e3cd3-da7c-41a9-8718-0b20682aa054" providerId="ADAL" clId="{964A16ED-4147-4FAF-BBEC-83A82CA05385}" dt="2024-08-26T14:24:08.997" v="199" actId="1036"/>
          <ac:picMkLst>
            <pc:docMk/>
            <pc:sldMk cId="0" sldId="387"/>
            <ac:picMk id="9" creationId="{F5EEADB9-6FD8-2AF2-7952-EE6A16AD8BE2}"/>
          </ac:picMkLst>
        </pc:picChg>
        <pc:cxnChg chg="mod">
          <ac:chgData name="Jamie VanDerMoere" userId="e51e3cd3-da7c-41a9-8718-0b20682aa054" providerId="ADAL" clId="{964A16ED-4147-4FAF-BBEC-83A82CA05385}" dt="2024-08-26T14:51:51.736" v="491" actId="1036"/>
          <ac:cxnSpMkLst>
            <pc:docMk/>
            <pc:sldMk cId="0" sldId="387"/>
            <ac:cxnSpMk id="3" creationId="{462CF3BF-223F-3D6E-9783-D25E46C90D6C}"/>
          </ac:cxnSpMkLst>
        </pc:cxnChg>
        <pc:cxnChg chg="mod">
          <ac:chgData name="Jamie VanDerMoere" userId="e51e3cd3-da7c-41a9-8718-0b20682aa054" providerId="ADAL" clId="{964A16ED-4147-4FAF-BBEC-83A82CA05385}" dt="2024-08-26T14:51:47.981" v="485" actId="1036"/>
          <ac:cxnSpMkLst>
            <pc:docMk/>
            <pc:sldMk cId="0" sldId="387"/>
            <ac:cxnSpMk id="10" creationId="{CFB7C315-6A7A-664B-14FE-F28C43537435}"/>
          </ac:cxnSpMkLst>
        </pc:cxnChg>
        <pc:cxnChg chg="mod">
          <ac:chgData name="Jamie VanDerMoere" userId="e51e3cd3-da7c-41a9-8718-0b20682aa054" providerId="ADAL" clId="{964A16ED-4147-4FAF-BBEC-83A82CA05385}" dt="2024-08-26T14:51:49.707" v="488" actId="1036"/>
          <ac:cxnSpMkLst>
            <pc:docMk/>
            <pc:sldMk cId="0" sldId="387"/>
            <ac:cxnSpMk id="15" creationId="{4E1E4C79-24E3-DBEA-1252-1A606C70913C}"/>
          </ac:cxnSpMkLst>
        </pc:cxnChg>
      </pc:sldChg>
      <pc:sldChg chg="addSp delSp modSp mod">
        <pc:chgData name="Jamie VanDerMoere" userId="e51e3cd3-da7c-41a9-8718-0b20682aa054" providerId="ADAL" clId="{964A16ED-4147-4FAF-BBEC-83A82CA05385}" dt="2024-08-26T12:51:41.481" v="123" actId="1076"/>
        <pc:sldMkLst>
          <pc:docMk/>
          <pc:sldMk cId="0" sldId="388"/>
        </pc:sldMkLst>
        <pc:picChg chg="add mod">
          <ac:chgData name="Jamie VanDerMoere" userId="e51e3cd3-da7c-41a9-8718-0b20682aa054" providerId="ADAL" clId="{964A16ED-4147-4FAF-BBEC-83A82CA05385}" dt="2024-08-26T12:51:41.481" v="123" actId="1076"/>
          <ac:picMkLst>
            <pc:docMk/>
            <pc:sldMk cId="0" sldId="388"/>
            <ac:picMk id="3" creationId="{11A7711E-4EFE-27A0-C894-581B0ED0CFD8}"/>
          </ac:picMkLst>
        </pc:picChg>
        <pc:picChg chg="del">
          <ac:chgData name="Jamie VanDerMoere" userId="e51e3cd3-da7c-41a9-8718-0b20682aa054" providerId="ADAL" clId="{964A16ED-4147-4FAF-BBEC-83A82CA05385}" dt="2024-08-26T12:51:34.605" v="121" actId="478"/>
          <ac:picMkLst>
            <pc:docMk/>
            <pc:sldMk cId="0" sldId="388"/>
            <ac:picMk id="199684" creationId="{3B5FFB7D-1CE2-5055-CD9A-954FC6835055}"/>
          </ac:picMkLst>
        </pc:picChg>
      </pc:sldChg>
      <pc:sldChg chg="addSp delSp modSp mod">
        <pc:chgData name="Jamie VanDerMoere" userId="e51e3cd3-da7c-41a9-8718-0b20682aa054" providerId="ADAL" clId="{964A16ED-4147-4FAF-BBEC-83A82CA05385}" dt="2024-08-26T12:47:03.409" v="120" actId="1038"/>
        <pc:sldMkLst>
          <pc:docMk/>
          <pc:sldMk cId="0" sldId="417"/>
        </pc:sldMkLst>
        <pc:spChg chg="mod ord">
          <ac:chgData name="Jamie VanDerMoere" userId="e51e3cd3-da7c-41a9-8718-0b20682aa054" providerId="ADAL" clId="{964A16ED-4147-4FAF-BBEC-83A82CA05385}" dt="2024-08-26T12:47:03.409" v="120" actId="1038"/>
          <ac:spMkLst>
            <pc:docMk/>
            <pc:sldMk cId="0" sldId="417"/>
            <ac:spMk id="3" creationId="{BE260CAF-0D80-41C4-F6A0-0E210BB1EB79}"/>
          </ac:spMkLst>
        </pc:spChg>
        <pc:picChg chg="del">
          <ac:chgData name="Jamie VanDerMoere" userId="e51e3cd3-da7c-41a9-8718-0b20682aa054" providerId="ADAL" clId="{964A16ED-4147-4FAF-BBEC-83A82CA05385}" dt="2024-08-26T12:45:04.131" v="0" actId="478"/>
          <ac:picMkLst>
            <pc:docMk/>
            <pc:sldMk cId="0" sldId="417"/>
            <ac:picMk id="4" creationId="{DA8737CB-E451-897F-C304-08099455030D}"/>
          </ac:picMkLst>
        </pc:picChg>
        <pc:picChg chg="add mod">
          <ac:chgData name="Jamie VanDerMoere" userId="e51e3cd3-da7c-41a9-8718-0b20682aa054" providerId="ADAL" clId="{964A16ED-4147-4FAF-BBEC-83A82CA05385}" dt="2024-08-26T12:46:46.567" v="83" actId="1038"/>
          <ac:picMkLst>
            <pc:docMk/>
            <pc:sldMk cId="0" sldId="417"/>
            <ac:picMk id="5" creationId="{663D095A-D873-EB47-9939-2AA6EEC9E258}"/>
          </ac:picMkLst>
        </pc:picChg>
      </pc:sldChg>
      <pc:sldChg chg="modSp mod">
        <pc:chgData name="Jamie VanDerMoere" userId="e51e3cd3-da7c-41a9-8718-0b20682aa054" providerId="ADAL" clId="{964A16ED-4147-4FAF-BBEC-83A82CA05385}" dt="2024-08-26T15:36:08.338" v="553" actId="1038"/>
        <pc:sldMkLst>
          <pc:docMk/>
          <pc:sldMk cId="2107502993" sldId="1163"/>
        </pc:sldMkLst>
        <pc:spChg chg="mod">
          <ac:chgData name="Jamie VanDerMoere" userId="e51e3cd3-da7c-41a9-8718-0b20682aa054" providerId="ADAL" clId="{964A16ED-4147-4FAF-BBEC-83A82CA05385}" dt="2024-08-26T15:36:08.338" v="553" actId="1038"/>
          <ac:spMkLst>
            <pc:docMk/>
            <pc:sldMk cId="2107502993" sldId="1163"/>
            <ac:spMk id="11" creationId="{223B3AD9-B833-579A-C3FB-14896AB57194}"/>
          </ac:spMkLst>
        </pc:spChg>
        <pc:spChg chg="mod">
          <ac:chgData name="Jamie VanDerMoere" userId="e51e3cd3-da7c-41a9-8718-0b20682aa054" providerId="ADAL" clId="{964A16ED-4147-4FAF-BBEC-83A82CA05385}" dt="2024-08-26T14:52:24.390" v="502" actId="1035"/>
          <ac:spMkLst>
            <pc:docMk/>
            <pc:sldMk cId="2107502993" sldId="1163"/>
            <ac:spMk id="16" creationId="{E9413ACE-5853-1FF5-FAEC-58286CF59BAC}"/>
          </ac:spMkLst>
        </pc:spChg>
        <pc:spChg chg="mod">
          <ac:chgData name="Jamie VanDerMoere" userId="e51e3cd3-da7c-41a9-8718-0b20682aa054" providerId="ADAL" clId="{964A16ED-4147-4FAF-BBEC-83A82CA05385}" dt="2024-08-26T14:27:04.932" v="441" actId="20577"/>
          <ac:spMkLst>
            <pc:docMk/>
            <pc:sldMk cId="2107502993" sldId="1163"/>
            <ac:spMk id="198659" creationId="{00DFC98F-3BAE-A3DF-1DB9-117630DE1F54}"/>
          </ac:spMkLst>
        </pc:spChg>
        <pc:picChg chg="mod">
          <ac:chgData name="Jamie VanDerMoere" userId="e51e3cd3-da7c-41a9-8718-0b20682aa054" providerId="ADAL" clId="{964A16ED-4147-4FAF-BBEC-83A82CA05385}" dt="2024-08-26T14:27:13.564" v="467" actId="1035"/>
          <ac:picMkLst>
            <pc:docMk/>
            <pc:sldMk cId="2107502993" sldId="1163"/>
            <ac:picMk id="9" creationId="{F5EEADB9-6FD8-2AF2-7952-EE6A16AD8BE2}"/>
          </ac:picMkLst>
        </pc:picChg>
      </pc:sldChg>
    </pc:docChg>
  </pc:docChgLst>
  <pc:docChgLst>
    <pc:chgData name="Jamie VanDerMoere" userId="e51e3cd3-da7c-41a9-8718-0b20682aa054" providerId="ADAL" clId="{341DA84E-273B-4EEE-9E49-CA5CAFB0AB4B}"/>
    <pc:docChg chg="modSld">
      <pc:chgData name="Jamie VanDerMoere" userId="e51e3cd3-da7c-41a9-8718-0b20682aa054" providerId="ADAL" clId="{341DA84E-273B-4EEE-9E49-CA5CAFB0AB4B}" dt="2024-08-05T14:23:13.526" v="33" actId="20577"/>
      <pc:docMkLst>
        <pc:docMk/>
      </pc:docMkLst>
      <pc:sldChg chg="modSp mod">
        <pc:chgData name="Jamie VanDerMoere" userId="e51e3cd3-da7c-41a9-8718-0b20682aa054" providerId="ADAL" clId="{341DA84E-273B-4EEE-9E49-CA5CAFB0AB4B}" dt="2024-08-05T14:18:25.259" v="3" actId="20577"/>
        <pc:sldMkLst>
          <pc:docMk/>
          <pc:sldMk cId="0" sldId="268"/>
        </pc:sldMkLst>
        <pc:spChg chg="mod">
          <ac:chgData name="Jamie VanDerMoere" userId="e51e3cd3-da7c-41a9-8718-0b20682aa054" providerId="ADAL" clId="{341DA84E-273B-4EEE-9E49-CA5CAFB0AB4B}" dt="2024-08-05T14:18:25.259" v="3" actId="20577"/>
          <ac:spMkLst>
            <pc:docMk/>
            <pc:sldMk cId="0" sldId="268"/>
            <ac:spMk id="44035" creationId="{5E41E5D2-A6DF-8075-1351-501D03FEC7A0}"/>
          </ac:spMkLst>
        </pc:spChg>
      </pc:sldChg>
      <pc:sldChg chg="modSp mod">
        <pc:chgData name="Jamie VanDerMoere" userId="e51e3cd3-da7c-41a9-8718-0b20682aa054" providerId="ADAL" clId="{341DA84E-273B-4EEE-9E49-CA5CAFB0AB4B}" dt="2024-08-05T14:20:11.846" v="17" actId="20577"/>
        <pc:sldMkLst>
          <pc:docMk/>
          <pc:sldMk cId="0" sldId="283"/>
        </pc:sldMkLst>
        <pc:spChg chg="mod">
          <ac:chgData name="Jamie VanDerMoere" userId="e51e3cd3-da7c-41a9-8718-0b20682aa054" providerId="ADAL" clId="{341DA84E-273B-4EEE-9E49-CA5CAFB0AB4B}" dt="2024-08-05T14:20:11.846" v="17" actId="20577"/>
          <ac:spMkLst>
            <pc:docMk/>
            <pc:sldMk cId="0" sldId="283"/>
            <ac:spMk id="48131" creationId="{2A749FC3-012D-D3A3-331E-44FC24FA9458}"/>
          </ac:spMkLst>
        </pc:spChg>
      </pc:sldChg>
      <pc:sldChg chg="modSp mod">
        <pc:chgData name="Jamie VanDerMoere" userId="e51e3cd3-da7c-41a9-8718-0b20682aa054" providerId="ADAL" clId="{341DA84E-273B-4EEE-9E49-CA5CAFB0AB4B}" dt="2024-08-05T14:22:21.550" v="29" actId="20577"/>
        <pc:sldMkLst>
          <pc:docMk/>
          <pc:sldMk cId="0" sldId="342"/>
        </pc:sldMkLst>
        <pc:spChg chg="mod">
          <ac:chgData name="Jamie VanDerMoere" userId="e51e3cd3-da7c-41a9-8718-0b20682aa054" providerId="ADAL" clId="{341DA84E-273B-4EEE-9E49-CA5CAFB0AB4B}" dt="2024-08-05T14:22:21.550" v="29" actId="20577"/>
          <ac:spMkLst>
            <pc:docMk/>
            <pc:sldMk cId="0" sldId="342"/>
            <ac:spMk id="178179" creationId="{BEAD9FB9-2094-F1A7-2D7C-A23656033D84}"/>
          </ac:spMkLst>
        </pc:spChg>
      </pc:sldChg>
      <pc:sldChg chg="modSp mod">
        <pc:chgData name="Jamie VanDerMoere" userId="e51e3cd3-da7c-41a9-8718-0b20682aa054" providerId="ADAL" clId="{341DA84E-273B-4EEE-9E49-CA5CAFB0AB4B}" dt="2024-08-05T14:23:13.526" v="33" actId="20577"/>
        <pc:sldMkLst>
          <pc:docMk/>
          <pc:sldMk cId="0" sldId="387"/>
        </pc:sldMkLst>
        <pc:spChg chg="mod">
          <ac:chgData name="Jamie VanDerMoere" userId="e51e3cd3-da7c-41a9-8718-0b20682aa054" providerId="ADAL" clId="{341DA84E-273B-4EEE-9E49-CA5CAFB0AB4B}" dt="2024-08-05T14:23:13.526" v="33" actId="20577"/>
          <ac:spMkLst>
            <pc:docMk/>
            <pc:sldMk cId="0" sldId="387"/>
            <ac:spMk id="198659" creationId="{00DFC98F-3BAE-A3DF-1DB9-117630DE1F54}"/>
          </ac:spMkLst>
        </pc:spChg>
      </pc:sldChg>
      <pc:sldChg chg="modSp mod">
        <pc:chgData name="Jamie VanDerMoere" userId="e51e3cd3-da7c-41a9-8718-0b20682aa054" providerId="ADAL" clId="{341DA84E-273B-4EEE-9E49-CA5CAFB0AB4B}" dt="2024-08-05T14:19:31.904" v="7" actId="20577"/>
        <pc:sldMkLst>
          <pc:docMk/>
          <pc:sldMk cId="0" sldId="1157"/>
        </pc:sldMkLst>
        <pc:spChg chg="mod">
          <ac:chgData name="Jamie VanDerMoere" userId="e51e3cd3-da7c-41a9-8718-0b20682aa054" providerId="ADAL" clId="{341DA84E-273B-4EEE-9E49-CA5CAFB0AB4B}" dt="2024-08-05T14:19:31.904" v="7" actId="20577"/>
          <ac:spMkLst>
            <pc:docMk/>
            <pc:sldMk cId="0" sldId="1157"/>
            <ac:spMk id="36867" creationId="{77907986-8069-C603-DF90-8FABFAA7602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42" tIns="46571" rIns="93142" bIns="465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1" y="0"/>
            <a:ext cx="3037840" cy="466434"/>
          </a:xfrm>
          <a:prstGeom prst="rect">
            <a:avLst/>
          </a:prstGeom>
        </p:spPr>
        <p:txBody>
          <a:bodyPr vert="horz" lIns="93142" tIns="46571" rIns="93142" bIns="46571" rtlCol="0"/>
          <a:lstStyle>
            <a:lvl1pPr algn="r">
              <a:defRPr sz="1200"/>
            </a:lvl1pPr>
          </a:lstStyle>
          <a:p>
            <a:fld id="{80BF4977-9EF1-4567-9485-B98C9FD2F0A1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0"/>
            <a:ext cx="3037840" cy="466433"/>
          </a:xfrm>
          <a:prstGeom prst="rect">
            <a:avLst/>
          </a:prstGeom>
        </p:spPr>
        <p:txBody>
          <a:bodyPr vert="horz" lIns="93142" tIns="46571" rIns="93142" bIns="465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1" y="8829970"/>
            <a:ext cx="3037840" cy="466433"/>
          </a:xfrm>
          <a:prstGeom prst="rect">
            <a:avLst/>
          </a:prstGeom>
        </p:spPr>
        <p:txBody>
          <a:bodyPr vert="horz" lIns="93142" tIns="46571" rIns="93142" bIns="46571" rtlCol="0" anchor="b"/>
          <a:lstStyle>
            <a:lvl1pPr algn="r">
              <a:defRPr sz="1200"/>
            </a:lvl1pPr>
          </a:lstStyle>
          <a:p>
            <a:fld id="{37F01824-AA39-45EA-A440-87867CFBF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07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5" cy="466725"/>
          </a:xfrm>
          <a:prstGeom prst="rect">
            <a:avLst/>
          </a:prstGeom>
        </p:spPr>
        <p:txBody>
          <a:bodyPr vert="horz" lIns="91406" tIns="45702" rIns="91406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0"/>
            <a:ext cx="3038475" cy="466725"/>
          </a:xfrm>
          <a:prstGeom prst="rect">
            <a:avLst/>
          </a:prstGeom>
        </p:spPr>
        <p:txBody>
          <a:bodyPr vert="horz" lIns="91406" tIns="45702" rIns="91406" bIns="45702" rtlCol="0"/>
          <a:lstStyle>
            <a:lvl1pPr algn="r">
              <a:defRPr sz="1200"/>
            </a:lvl1pPr>
          </a:lstStyle>
          <a:p>
            <a:fld id="{0867E2EB-6507-4934-A686-69C183FE6D71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6" tIns="45702" rIns="91406" bIns="457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8"/>
            <a:ext cx="5607050" cy="3660775"/>
          </a:xfrm>
          <a:prstGeom prst="rect">
            <a:avLst/>
          </a:prstGeom>
        </p:spPr>
        <p:txBody>
          <a:bodyPr vert="horz" lIns="91406" tIns="45702" rIns="91406" bIns="4570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678"/>
            <a:ext cx="3038475" cy="466725"/>
          </a:xfrm>
          <a:prstGeom prst="rect">
            <a:avLst/>
          </a:prstGeom>
        </p:spPr>
        <p:txBody>
          <a:bodyPr vert="horz" lIns="91406" tIns="45702" rIns="91406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829678"/>
            <a:ext cx="3038475" cy="466725"/>
          </a:xfrm>
          <a:prstGeom prst="rect">
            <a:avLst/>
          </a:prstGeom>
        </p:spPr>
        <p:txBody>
          <a:bodyPr vert="horz" lIns="91406" tIns="45702" rIns="91406" bIns="45702" rtlCol="0" anchor="b"/>
          <a:lstStyle>
            <a:lvl1pPr algn="r">
              <a:defRPr sz="1200"/>
            </a:lvl1pPr>
          </a:lstStyle>
          <a:p>
            <a:fld id="{BC2BFEE7-785F-4365-919E-FA11579B7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38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saa.com/" TargetMode="External"/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3157CA6-921E-AF77-947A-013FE13AA8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77582D-5EEB-489C-8188-7AD0B8A49E69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54BF692-9104-B651-77CF-52CC4A2E42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FD93E69F-428C-DA68-E9FD-76B8A34C8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D7F8F31A-508E-C34F-19B1-70D6A6FFE2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33BDA4-4BFC-4AFD-8D57-BA9EBD2AEE26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8EE0117E-1360-92B2-4326-4562866312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4EA6DF3-DAB1-77BC-AC89-816F9FC19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>
            <a:extLst>
              <a:ext uri="{FF2B5EF4-FFF2-40B4-BE49-F238E27FC236}">
                <a16:creationId xmlns:a16="http://schemas.microsoft.com/office/drawing/2014/main" id="{CA281CDB-F840-ADF6-38A3-569BBB71EA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Notes Placeholder 2">
            <a:extLst>
              <a:ext uri="{FF2B5EF4-FFF2-40B4-BE49-F238E27FC236}">
                <a16:creationId xmlns:a16="http://schemas.microsoft.com/office/drawing/2014/main" id="{81D5C1FD-F36A-86D1-DBF3-E1D00E81D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9380" name="Slide Number Placeholder 3">
            <a:extLst>
              <a:ext uri="{FF2B5EF4-FFF2-40B4-BE49-F238E27FC236}">
                <a16:creationId xmlns:a16="http://schemas.microsoft.com/office/drawing/2014/main" id="{D7A7505C-6B39-110E-9160-1C2E3DBF68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2805EA-269C-468A-B86A-4B62E322781A}" type="slidenum">
              <a:rPr lang="en-US" altLang="en-US"/>
              <a:pPr/>
              <a:t>100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>
            <a:extLst>
              <a:ext uri="{FF2B5EF4-FFF2-40B4-BE49-F238E27FC236}">
                <a16:creationId xmlns:a16="http://schemas.microsoft.com/office/drawing/2014/main" id="{BF815D02-8450-3EB6-3700-8B52B4B5B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Notes Placeholder 2">
            <a:extLst>
              <a:ext uri="{FF2B5EF4-FFF2-40B4-BE49-F238E27FC236}">
                <a16:creationId xmlns:a16="http://schemas.microsoft.com/office/drawing/2014/main" id="{E024831F-B212-58D5-46C1-418EA79AE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1428" name="Slide Number Placeholder 3">
            <a:extLst>
              <a:ext uri="{FF2B5EF4-FFF2-40B4-BE49-F238E27FC236}">
                <a16:creationId xmlns:a16="http://schemas.microsoft.com/office/drawing/2014/main" id="{BA5B9966-15E1-1C20-01C5-4E71D69F89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256320-AF1D-4D74-A66C-3F1CB87A0EC2}" type="slidenum">
              <a:rPr lang="en-US" altLang="en-US"/>
              <a:pPr/>
              <a:t>101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>
            <a:extLst>
              <a:ext uri="{FF2B5EF4-FFF2-40B4-BE49-F238E27FC236}">
                <a16:creationId xmlns:a16="http://schemas.microsoft.com/office/drawing/2014/main" id="{6AC7C7D1-DD2D-53CC-6BFB-FBE333CFC0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Notes Placeholder 2">
            <a:extLst>
              <a:ext uri="{FF2B5EF4-FFF2-40B4-BE49-F238E27FC236}">
                <a16:creationId xmlns:a16="http://schemas.microsoft.com/office/drawing/2014/main" id="{063A0F5B-49A9-CA97-4CE8-2D356BA20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Assessors CANNOT import last year’s roster.  </a:t>
            </a:r>
          </a:p>
          <a:p>
            <a:pPr marL="171450" indent="-1714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This is ONLY available to the coach or AD.</a:t>
            </a:r>
          </a:p>
        </p:txBody>
      </p:sp>
      <p:sp>
        <p:nvSpPr>
          <p:cNvPr id="233476" name="Slide Number Placeholder 3">
            <a:extLst>
              <a:ext uri="{FF2B5EF4-FFF2-40B4-BE49-F238E27FC236}">
                <a16:creationId xmlns:a16="http://schemas.microsoft.com/office/drawing/2014/main" id="{D6914D47-B595-613E-1DD6-48CDF665C9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6C4CBD-BC24-4BDB-9F59-D1A7E5E376E9}" type="slidenum">
              <a:rPr lang="en-US" altLang="en-US"/>
              <a:pPr/>
              <a:t>102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>
            <a:extLst>
              <a:ext uri="{FF2B5EF4-FFF2-40B4-BE49-F238E27FC236}">
                <a16:creationId xmlns:a16="http://schemas.microsoft.com/office/drawing/2014/main" id="{72FEA1CA-7F63-74BF-1D2B-5A30D3CB6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Notes Placeholder 2">
            <a:extLst>
              <a:ext uri="{FF2B5EF4-FFF2-40B4-BE49-F238E27FC236}">
                <a16:creationId xmlns:a16="http://schemas.microsoft.com/office/drawing/2014/main" id="{7F06CE5A-3FDD-D1E7-297A-C99D59B29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>
                <a:latin typeface="Arial" panose="020B0604020202020204" pitchFamily="34" charset="0"/>
              </a:rPr>
              <a:t>- Would not enter a wrestler that has not passes hydration.</a:t>
            </a:r>
          </a:p>
        </p:txBody>
      </p:sp>
      <p:sp>
        <p:nvSpPr>
          <p:cNvPr id="235524" name="Slide Number Placeholder 3">
            <a:extLst>
              <a:ext uri="{FF2B5EF4-FFF2-40B4-BE49-F238E27FC236}">
                <a16:creationId xmlns:a16="http://schemas.microsoft.com/office/drawing/2014/main" id="{D2A67C21-8CAC-E891-6548-739BFC0445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60AE0D-D1A6-4ADF-9C80-FF38ADEECD6F}" type="slidenum">
              <a:rPr lang="en-US" altLang="en-US"/>
              <a:pPr/>
              <a:t>103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>
            <a:extLst>
              <a:ext uri="{FF2B5EF4-FFF2-40B4-BE49-F238E27FC236}">
                <a16:creationId xmlns:a16="http://schemas.microsoft.com/office/drawing/2014/main" id="{68745BD7-4A76-46D2-0CA8-1E7EC9ABD4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Notes Placeholder 2">
            <a:extLst>
              <a:ext uri="{FF2B5EF4-FFF2-40B4-BE49-F238E27FC236}">
                <a16:creationId xmlns:a16="http://schemas.microsoft.com/office/drawing/2014/main" id="{4CD1A699-89A3-8DEE-ED3B-F6EF283DB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You can tell this is a MALE as there are NINE (9) boxes. </a:t>
            </a:r>
          </a:p>
          <a:p>
            <a:pPr marL="285750" indent="-2857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FEMALES will only have SIX (6) boxes to mark.</a:t>
            </a:r>
          </a:p>
          <a:p>
            <a:pPr marL="285750" indent="-2857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TAB is the fastest way to move from box to box.</a:t>
            </a:r>
          </a:p>
        </p:txBody>
      </p:sp>
      <p:sp>
        <p:nvSpPr>
          <p:cNvPr id="237572" name="Slide Number Placeholder 3">
            <a:extLst>
              <a:ext uri="{FF2B5EF4-FFF2-40B4-BE49-F238E27FC236}">
                <a16:creationId xmlns:a16="http://schemas.microsoft.com/office/drawing/2014/main" id="{2E9A1C94-1028-3EAF-5EC2-798F811231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20F86D-40E9-4157-BB68-83FE303E19FD}" type="slidenum">
              <a:rPr lang="en-US" altLang="en-US"/>
              <a:pPr/>
              <a:t>104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>
            <a:extLst>
              <a:ext uri="{FF2B5EF4-FFF2-40B4-BE49-F238E27FC236}">
                <a16:creationId xmlns:a16="http://schemas.microsoft.com/office/drawing/2014/main" id="{792D5B95-A48C-FBB6-0432-36BA05E98A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Notes Placeholder 2">
            <a:extLst>
              <a:ext uri="{FF2B5EF4-FFF2-40B4-BE49-F238E27FC236}">
                <a16:creationId xmlns:a16="http://schemas.microsoft.com/office/drawing/2014/main" id="{8FD615E1-8B6D-AAC4-9E5B-6AAF9E2AC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9620" name="Slide Number Placeholder 3">
            <a:extLst>
              <a:ext uri="{FF2B5EF4-FFF2-40B4-BE49-F238E27FC236}">
                <a16:creationId xmlns:a16="http://schemas.microsoft.com/office/drawing/2014/main" id="{D2FDEF2D-78F8-97F4-100C-3725AC36E3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D6EA57-B5F9-4C05-8138-5286420C6A34}" type="slidenum">
              <a:rPr lang="en-US" altLang="en-US"/>
              <a:pPr/>
              <a:t>105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>
            <a:extLst>
              <a:ext uri="{FF2B5EF4-FFF2-40B4-BE49-F238E27FC236}">
                <a16:creationId xmlns:a16="http://schemas.microsoft.com/office/drawing/2014/main" id="{7F221703-ECC8-AADC-963A-7D03117A66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Notes Placeholder 2">
            <a:extLst>
              <a:ext uri="{FF2B5EF4-FFF2-40B4-BE49-F238E27FC236}">
                <a16:creationId xmlns:a16="http://schemas.microsoft.com/office/drawing/2014/main" id="{B296FD87-83B8-E3B8-D487-E115F2D71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>
                <a:latin typeface="Arial" panose="020B0604020202020204" pitchFamily="34" charset="0"/>
              </a:rPr>
              <a:t>- By “COMMITTING”, it basically means that you are not lying and truthful in regards to the data submitted.</a:t>
            </a:r>
          </a:p>
        </p:txBody>
      </p:sp>
      <p:sp>
        <p:nvSpPr>
          <p:cNvPr id="241668" name="Slide Number Placeholder 3">
            <a:extLst>
              <a:ext uri="{FF2B5EF4-FFF2-40B4-BE49-F238E27FC236}">
                <a16:creationId xmlns:a16="http://schemas.microsoft.com/office/drawing/2014/main" id="{33836C27-B78A-115F-E221-FBCDFE171D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17570F-EE3B-4108-931E-B5041982DB4D}" type="slidenum">
              <a:rPr lang="en-US" altLang="en-US"/>
              <a:pPr/>
              <a:t>106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>
            <a:extLst>
              <a:ext uri="{FF2B5EF4-FFF2-40B4-BE49-F238E27FC236}">
                <a16:creationId xmlns:a16="http://schemas.microsoft.com/office/drawing/2014/main" id="{6D2BD937-1AC9-15D6-56C7-1C1C9FAD21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6269BF-3905-0DAB-60EF-A82464983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  <a:defRPr/>
            </a:pPr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en-US" sz="1400"/>
              <a:t> clock means pending</a:t>
            </a:r>
          </a:p>
          <a:p>
            <a:pPr marL="171450" indent="-171450">
              <a:buFontTx/>
              <a:buChar char="-"/>
              <a:defRPr/>
            </a:pPr>
            <a:r>
              <a:rPr lang="en-US" sz="1400"/>
              <a:t>If there is an “error”, click on the wrestler’s name to edit the assessment </a:t>
            </a:r>
            <a:r>
              <a:rPr lang="en-US" sz="1400" b="1" u="sng"/>
              <a:t>PRIOR</a:t>
            </a:r>
            <a:r>
              <a:rPr lang="en-US" sz="1400"/>
              <a:t> to confirming.</a:t>
            </a:r>
          </a:p>
          <a:p>
            <a:pPr>
              <a:defRPr/>
            </a:pPr>
            <a:endParaRPr lang="en-US"/>
          </a:p>
        </p:txBody>
      </p:sp>
      <p:sp>
        <p:nvSpPr>
          <p:cNvPr id="243716" name="Slide Number Placeholder 3">
            <a:extLst>
              <a:ext uri="{FF2B5EF4-FFF2-40B4-BE49-F238E27FC236}">
                <a16:creationId xmlns:a16="http://schemas.microsoft.com/office/drawing/2014/main" id="{A4E5C6B7-C611-78EC-F847-90526A82AC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61F81B-2FB8-461F-99B0-87559E3B7C64}" type="slidenum">
              <a:rPr lang="en-US" altLang="en-US"/>
              <a:pPr/>
              <a:t>107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>
            <a:extLst>
              <a:ext uri="{FF2B5EF4-FFF2-40B4-BE49-F238E27FC236}">
                <a16:creationId xmlns:a16="http://schemas.microsoft.com/office/drawing/2014/main" id="{4DB13E14-BAA3-3616-BC12-9D3D55B492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>
            <a:extLst>
              <a:ext uri="{FF2B5EF4-FFF2-40B4-BE49-F238E27FC236}">
                <a16:creationId xmlns:a16="http://schemas.microsoft.com/office/drawing/2014/main" id="{5D943242-1E82-6FB0-D8C4-5146BA81F0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64" name="Slide Number Placeholder 3">
            <a:extLst>
              <a:ext uri="{FF2B5EF4-FFF2-40B4-BE49-F238E27FC236}">
                <a16:creationId xmlns:a16="http://schemas.microsoft.com/office/drawing/2014/main" id="{C766601D-1510-EA69-78A3-21E448C7BC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3556A0-F840-41F8-BBFB-C6A33F44D0F2}" type="slidenum">
              <a:rPr lang="en-US" altLang="en-US"/>
              <a:pPr/>
              <a:t>108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>
            <a:extLst>
              <a:ext uri="{FF2B5EF4-FFF2-40B4-BE49-F238E27FC236}">
                <a16:creationId xmlns:a16="http://schemas.microsoft.com/office/drawing/2014/main" id="{3A4F03E2-A9D5-FDDD-537A-B3D32A1690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Notes Placeholder 2">
            <a:extLst>
              <a:ext uri="{FF2B5EF4-FFF2-40B4-BE49-F238E27FC236}">
                <a16:creationId xmlns:a16="http://schemas.microsoft.com/office/drawing/2014/main" id="{5466A03E-B74D-4FCC-EC64-C759CBC8B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>
                <a:latin typeface="Arial" panose="020B0604020202020204" pitchFamily="34" charset="0"/>
              </a:rPr>
              <a:t>- This is your FINAL step!</a:t>
            </a:r>
          </a:p>
        </p:txBody>
      </p:sp>
      <p:sp>
        <p:nvSpPr>
          <p:cNvPr id="247812" name="Slide Number Placeholder 3">
            <a:extLst>
              <a:ext uri="{FF2B5EF4-FFF2-40B4-BE49-F238E27FC236}">
                <a16:creationId xmlns:a16="http://schemas.microsoft.com/office/drawing/2014/main" id="{B7C6F5C8-8B27-0207-D290-D15F5C16B2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362AB6-187E-425A-BD64-8031E74C8294}" type="slidenum">
              <a:rPr lang="en-US" altLang="en-US"/>
              <a:pPr/>
              <a:t>109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889762B5-A8E0-4BB9-743F-0B3A1EBC8E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3EE2A1-C388-4093-8FD7-4F8669264E2F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354B8259-4C86-47D6-6B80-F49EDCD433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AADC0B82-7224-AC0F-FFCC-D184053FA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dehydration</a:t>
            </a:r>
            <a:r>
              <a:rPr lang="en-US" altLang="en-US" sz="1400"/>
              <a:t>, </a:t>
            </a:r>
            <a:r>
              <a:rPr lang="en-US" altLang="en-US" sz="1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sauna</a:t>
            </a:r>
            <a:r>
              <a:rPr lang="en-US" altLang="en-US" sz="1400"/>
              <a:t>, and </a:t>
            </a:r>
            <a:r>
              <a:rPr lang="en-US" altLang="en-US" sz="1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</a:t>
            </a:r>
            <a:r>
              <a:rPr lang="en-US" altLang="en-US" sz="1400"/>
              <a:t> 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FSU Weight loss system</a:t>
            </a: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>
            <a:extLst>
              <a:ext uri="{FF2B5EF4-FFF2-40B4-BE49-F238E27FC236}">
                <a16:creationId xmlns:a16="http://schemas.microsoft.com/office/drawing/2014/main" id="{B0EA5EBE-3C00-7101-D717-04DC33F49F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387786-7068-75C4-08BC-286D8F9A2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400" kern="0"/>
              <a:t>- Status turns to </a:t>
            </a:r>
            <a:r>
              <a:rPr lang="en-US" altLang="en-US" sz="1400" b="1" ker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US" altLang="en-US" sz="1400" kern="0"/>
              <a:t> when confirmed</a:t>
            </a:r>
          </a:p>
          <a:p>
            <a:pPr>
              <a:defRPr/>
            </a:pPr>
            <a:endParaRPr lang="en-US"/>
          </a:p>
        </p:txBody>
      </p:sp>
      <p:sp>
        <p:nvSpPr>
          <p:cNvPr id="249860" name="Slide Number Placeholder 3">
            <a:extLst>
              <a:ext uri="{FF2B5EF4-FFF2-40B4-BE49-F238E27FC236}">
                <a16:creationId xmlns:a16="http://schemas.microsoft.com/office/drawing/2014/main" id="{B7C20FB5-420C-7C18-A9B2-9F1519FD83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78E158-5F7E-4E84-8BB0-7689C86EB07F}" type="slidenum">
              <a:rPr lang="en-US" altLang="en-US"/>
              <a:pPr/>
              <a:t>110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>
            <a:extLst>
              <a:ext uri="{FF2B5EF4-FFF2-40B4-BE49-F238E27FC236}">
                <a16:creationId xmlns:a16="http://schemas.microsoft.com/office/drawing/2014/main" id="{8C1A2A0D-AC2B-2DFC-5433-4A8E88D11D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Notes Placeholder 2">
            <a:extLst>
              <a:ext uri="{FF2B5EF4-FFF2-40B4-BE49-F238E27FC236}">
                <a16:creationId xmlns:a16="http://schemas.microsoft.com/office/drawing/2014/main" id="{1CCA6858-F348-0362-5B8B-0AE658D92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1908" name="Slide Number Placeholder 3">
            <a:extLst>
              <a:ext uri="{FF2B5EF4-FFF2-40B4-BE49-F238E27FC236}">
                <a16:creationId xmlns:a16="http://schemas.microsoft.com/office/drawing/2014/main" id="{86AE6E2A-FD21-1FF3-8434-4C0D328C72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21AB84-C035-42D2-96DF-CA88FFD1E3D1}" type="slidenum">
              <a:rPr lang="en-US" altLang="en-US"/>
              <a:pPr/>
              <a:t>111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>
            <a:extLst>
              <a:ext uri="{FF2B5EF4-FFF2-40B4-BE49-F238E27FC236}">
                <a16:creationId xmlns:a16="http://schemas.microsoft.com/office/drawing/2014/main" id="{009ED470-6239-063C-4738-6C5FD949FE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>
            <a:extLst>
              <a:ext uri="{FF2B5EF4-FFF2-40B4-BE49-F238E27FC236}">
                <a16:creationId xmlns:a16="http://schemas.microsoft.com/office/drawing/2014/main" id="{04748BB1-FFDF-0DE1-AFE2-E42208CC8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3956" name="Slide Number Placeholder 3">
            <a:extLst>
              <a:ext uri="{FF2B5EF4-FFF2-40B4-BE49-F238E27FC236}">
                <a16:creationId xmlns:a16="http://schemas.microsoft.com/office/drawing/2014/main" id="{C4ED32AB-BC92-46D3-2AA3-C41135F90D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B40D76-6019-4899-9B56-BAB67B0C73A8}" type="slidenum">
              <a:rPr lang="en-US" altLang="en-US"/>
              <a:pPr/>
              <a:t>112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>
            <a:extLst>
              <a:ext uri="{FF2B5EF4-FFF2-40B4-BE49-F238E27FC236}">
                <a16:creationId xmlns:a16="http://schemas.microsoft.com/office/drawing/2014/main" id="{3555E2D5-0441-1333-B00A-BB54463521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Notes Placeholder 2">
            <a:extLst>
              <a:ext uri="{FF2B5EF4-FFF2-40B4-BE49-F238E27FC236}">
                <a16:creationId xmlns:a16="http://schemas.microsoft.com/office/drawing/2014/main" id="{44E25324-FE46-D40B-A5A7-3C9EA1CD8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>
                <a:latin typeface="Arial" panose="020B0604020202020204" pitchFamily="34" charset="0"/>
              </a:rPr>
              <a:t>- This is the form the coaches share with one another.</a:t>
            </a:r>
          </a:p>
        </p:txBody>
      </p:sp>
      <p:sp>
        <p:nvSpPr>
          <p:cNvPr id="256004" name="Slide Number Placeholder 3">
            <a:extLst>
              <a:ext uri="{FF2B5EF4-FFF2-40B4-BE49-F238E27FC236}">
                <a16:creationId xmlns:a16="http://schemas.microsoft.com/office/drawing/2014/main" id="{69109753-5743-2739-C90D-060D43CE5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89DDF5-9408-4013-AA8E-227F4F1DD19A}" type="slidenum">
              <a:rPr lang="en-US" altLang="en-US"/>
              <a:pPr/>
              <a:t>113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>
            <a:extLst>
              <a:ext uri="{FF2B5EF4-FFF2-40B4-BE49-F238E27FC236}">
                <a16:creationId xmlns:a16="http://schemas.microsoft.com/office/drawing/2014/main" id="{42EA472B-8898-CFEE-7C1C-076D4C2150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7B735A-1CCA-437D-86C9-98B66BCBA53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8051" name="Rectangle 2">
            <a:extLst>
              <a:ext uri="{FF2B5EF4-FFF2-40B4-BE49-F238E27FC236}">
                <a16:creationId xmlns:a16="http://schemas.microsoft.com/office/drawing/2014/main" id="{A709B5B5-E270-A704-9CA1-A2BEC25F58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231428" name="Rectangle 3">
            <a:extLst>
              <a:ext uri="{FF2B5EF4-FFF2-40B4-BE49-F238E27FC236}">
                <a16:creationId xmlns:a16="http://schemas.microsoft.com/office/drawing/2014/main" id="{17E26992-FD0D-8363-6416-7B71A6CE4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1400" i="1" dirty="0"/>
              <a:t>Remember: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 dirty="0"/>
              <a:t>Plan Ahead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 dirty="0"/>
              <a:t>Call Ahead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 dirty="0"/>
              <a:t>School Provides Help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 dirty="0"/>
              <a:t>Accuracy of Skinfolds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 dirty="0"/>
              <a:t>Skinfold Assessment 	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 dirty="0"/>
              <a:t>MAX - </a:t>
            </a:r>
            <a:r>
              <a:rPr lang="en-US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$5.00 </a:t>
            </a:r>
            <a:r>
              <a:rPr lang="en-US" altLang="en-US" sz="1400" b="1" dirty="0"/>
              <a:t>per Athlete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/>
              <a:t>You will be the </a:t>
            </a:r>
            <a:r>
              <a:rPr lang="en-US" altLang="en-US" sz="1400" b="1" u="sng"/>
              <a:t>EXPERT</a:t>
            </a:r>
            <a:r>
              <a:rPr lang="en-US" altLang="en-US" sz="1400" b="1"/>
              <a:t>!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>
            <a:extLst>
              <a:ext uri="{FF2B5EF4-FFF2-40B4-BE49-F238E27FC236}">
                <a16:creationId xmlns:a16="http://schemas.microsoft.com/office/drawing/2014/main" id="{4AA1A438-A28D-C311-9CED-8661735DE0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2B9F65-8C1E-43C5-8C63-D52F683EC5C8}" type="slidenum">
              <a:rPr lang="en-US" altLang="en-US"/>
              <a:pPr>
                <a:spcBef>
                  <a:spcPct val="0"/>
                </a:spcBef>
              </a:pPr>
              <a:t>115</a:t>
            </a:fld>
            <a:endParaRPr lang="en-US" altLang="en-US"/>
          </a:p>
        </p:txBody>
      </p:sp>
      <p:sp>
        <p:nvSpPr>
          <p:cNvPr id="260099" name="Rectangle 2">
            <a:extLst>
              <a:ext uri="{FF2B5EF4-FFF2-40B4-BE49-F238E27FC236}">
                <a16:creationId xmlns:a16="http://schemas.microsoft.com/office/drawing/2014/main" id="{CF52BA7F-1688-BAA7-14C6-A8EA591AF1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260100" name="Rectangle 3">
            <a:extLst>
              <a:ext uri="{FF2B5EF4-FFF2-40B4-BE49-F238E27FC236}">
                <a16:creationId xmlns:a16="http://schemas.microsoft.com/office/drawing/2014/main" id="{FE132B77-C5DF-EF32-57AB-A086E8A251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0294DC8-0FCF-371D-6B1F-2B0CFA7676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5A1296-8A7C-41D0-AC93-0D260D71E645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9FF16761-97AE-0256-E55B-438655C5AC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0C0B68BC-B770-316C-1E3C-B5DA57BA7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E59B15E0-D760-F184-16FF-5D66A8A2E6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9A80C9-C909-4A22-BD31-62D2590AFACB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041025CA-EFEC-B8FC-5B76-000308C6B1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B06F5218-ABC5-85F1-80BE-4098F95A3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61075E0F-89B9-3569-2420-1A0FB90745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A4649B-EF6F-47FC-AC00-A714DFEF1BA8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D4F64368-CE34-2359-0785-E12F546866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EEB9457-A6E5-65BC-53CA-3C28CDF1A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Skinfold Assessor In-Service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19D7C994-74F0-7188-E884-68D05D51EA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166C87-3BAD-411F-9B82-82A97C21113F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4E19BE35-5F54-941B-37FC-6F69E037C5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3E4A5A8B-1866-74B5-E06C-83C3C83D2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“Wrestling Weight Monitoring Program” – BLUE FORM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Knowledge of MHSAA </a:t>
            </a:r>
            <a:r>
              <a:rPr lang="en-US" altLang="en-US" sz="1400" b="1"/>
              <a:t>WWMP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Professional judgement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Valid assessment of body composition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/>
              <a:t>1st Day of Assessment: </a:t>
            </a:r>
            <a:r>
              <a:rPr lang="en-US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10-26-20</a:t>
            </a:r>
          </a:p>
          <a:p>
            <a:pPr marL="171450" indent="-171450" eaLnBrk="1" hangingPunct="1">
              <a:buFontTx/>
              <a:buChar char="-"/>
              <a:defRPr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B1E1A894-1C09-7890-C373-2FD39F402F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507A5A-AC69-4F61-8BB9-5FFAAF536D87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AFC86BB3-9B52-504F-C479-3D5E34306B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0DF38FAE-689E-D79A-5FD6-9BC7E8F17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Most skinfold assessors are Athletic Trainers…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ROCK STARS!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Joe Ewald (Drew’s elbow…)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6012ECBE-B84F-F23C-9F55-F6A115EA09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966876-EE3E-4660-AD63-17047B9272CF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59C63E06-A284-2C46-5103-7E1EECFF70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F4E3B4DD-D497-1564-3BFB-F3BDDE255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Small fee to be an assessor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Easily make it back if you charge to do assessments.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D13659FE-EF03-C8A7-818B-D923A7762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88C939-7B16-4D79-8993-0D5FA2479733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111BA74D-4789-4A8D-7C3E-E2E808680E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4AE07032-5806-A41A-6814-3CC4FA338D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Responsibilities: Skinfold Assessor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B52BF1BD-1BCE-9CEC-CE25-663C002206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C9235B-279E-46A0-B5D9-122CAD546DD8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77F47FC7-DF8C-9D9B-575B-EE5E441C9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B41D103A-946A-96AC-E896-0EB3E2B8C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Be sure you don’t violate HIPPA or FERPA laws.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HIPAA: Health Insurance Portability and Accountability Act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FERPA: Family Educational Rights and Privacy ACT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D4C1CD93-70DF-2EE5-6BA8-617EA612B5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9558D2-E744-4714-9BBC-92A7A2D5BC1C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E0852B7-2260-9952-AA98-2BBEC3AB88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9F0147E-0447-08FC-225F-7B46A4AE7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8275" indent="-168275">
              <a:buFontTx/>
              <a:buChar char="-"/>
            </a:pPr>
            <a:r>
              <a:rPr lang="en-US" altLang="en-US">
                <a:latin typeface="Arial" panose="020B0604020202020204" pitchFamily="34" charset="0"/>
              </a:rPr>
              <a:t>WELCOME! </a:t>
            </a:r>
            <a:r>
              <a:rPr lang="en-US" altLang="en-US">
                <a:latin typeface="Arial" panose="020B0604020202020204" pitchFamily="34" charset="0"/>
                <a:sym typeface="Wingdings" panose="05000000000000000000" pitchFamily="2" charset="2"/>
              </a:rPr>
              <a:t> Wrestling Weight Monitoring Assessor Program</a:t>
            </a:r>
            <a:endParaRPr lang="en-US" altLang="en-US" sz="800">
              <a:latin typeface="Arial" panose="020B0604020202020204" pitchFamily="34" charset="0"/>
            </a:endParaRPr>
          </a:p>
          <a:p>
            <a:pPr marL="168275" indent="-168275">
              <a:buFontTx/>
              <a:buChar char="-"/>
            </a:pPr>
            <a:r>
              <a:rPr lang="en-US" altLang="en-US" sz="800">
                <a:latin typeface="Arial" panose="020B0604020202020204" pitchFamily="34" charset="0"/>
              </a:rPr>
              <a:t>Explanation… (RED: Stop, GREEN: Go, YELLOW: Slow Down)</a:t>
            </a:r>
          </a:p>
          <a:p>
            <a:pPr marL="168275" indent="-168275">
              <a:buFontTx/>
              <a:buChar char="-"/>
            </a:pPr>
            <a:r>
              <a:rPr lang="en-US" altLang="en-US" sz="800">
                <a:latin typeface="Arial" panose="020B0604020202020204" pitchFamily="34" charset="0"/>
              </a:rPr>
              <a:t>Our contact information</a:t>
            </a:r>
            <a:endParaRPr lang="en-US" altLang="en-US" sz="1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0C6B5AD7-9BC0-D309-9524-AC03357914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3DCAB2-1BD4-4E06-AAB0-DA54D7F8DC77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05BDC581-F0FF-6A25-B857-21804F8470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9D31761F-3802-5306-6E08-5B28E1EE9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MUST be registered with the MHSAA.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Stay “CURRENT”. 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If you miss a year, need “Face to Face” (zoom) meeting again.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5196D9D8-7437-9552-D58B-ADFE2D3CB8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328F7D-952F-4EB2-A92E-BF7BF3764856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42C5DEFB-02C8-64B4-2A3D-DD09A971FD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F7629F74-BB05-CF1C-ED00-0934444F31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Typically </a:t>
            </a:r>
            <a:r>
              <a:rPr lang="en-US" altLang="en-US" sz="1400" b="1">
                <a:latin typeface="Arial" panose="020B0604020202020204" pitchFamily="34" charset="0"/>
              </a:rPr>
              <a:t>Lange</a:t>
            </a:r>
            <a:r>
              <a:rPr lang="en-US" altLang="en-US" sz="1400">
                <a:latin typeface="Arial" panose="020B0604020202020204" pitchFamily="34" charset="0"/>
              </a:rPr>
              <a:t> or </a:t>
            </a:r>
            <a:r>
              <a:rPr lang="en-US" altLang="en-US" sz="1400" b="1">
                <a:latin typeface="Arial" panose="020B0604020202020204" pitchFamily="34" charset="0"/>
              </a:rPr>
              <a:t>Harpenden</a:t>
            </a:r>
            <a:r>
              <a:rPr lang="en-US" altLang="en-US" sz="1400">
                <a:latin typeface="Arial" panose="020B0604020202020204" pitchFamily="34" charset="0"/>
              </a:rPr>
              <a:t> calipers.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Let us know if you are using something different.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(3) measurements to the </a:t>
            </a:r>
            <a:r>
              <a:rPr lang="en-US" altLang="en-US" sz="1400" u="sng">
                <a:latin typeface="Arial" panose="020B0604020202020204" pitchFamily="34" charset="0"/>
              </a:rPr>
              <a:t>nearest</a:t>
            </a:r>
            <a:r>
              <a:rPr lang="en-US" altLang="en-US" sz="1400">
                <a:latin typeface="Arial" panose="020B0604020202020204" pitchFamily="34" charset="0"/>
              </a:rPr>
              <a:t> .5 mm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 b="1">
                <a:latin typeface="Arial" panose="020B0604020202020204" pitchFamily="34" charset="0"/>
              </a:rPr>
              <a:t>Measurements greater than 3 mm difference will be returned.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4D9FD8E6-CE9E-EA0A-2F2D-3959102194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EBE788-140F-486A-9DF5-9EDD84E230AF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A9CD2ABD-1218-1EDE-F94D-ED1DC47E03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001DE5B-F0E0-1EB8-2EA0-3617A05238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Check worksheets for accuracy </a:t>
            </a:r>
            <a:r>
              <a:rPr lang="en-US" altLang="en-US" sz="1400" u="sng"/>
              <a:t>BEFORE</a:t>
            </a:r>
            <a:r>
              <a:rPr lang="en-US" altLang="en-US" sz="1400"/>
              <a:t> entering online.</a:t>
            </a: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more than (1) assessor is involved, make sure EACH wrestler is being entered online under the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specific assessor’s username and password that assessed that wrestler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89C5B0F0-C4D4-5A31-D64D-FDD1C7202B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BE68D0-7850-4818-81EE-DA1A393DBAE5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4EA7799D-F481-6FF0-13EF-9EE1FFFC9B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AECD0F5D-4C0E-B9CF-E2D8-57EC3822C8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Responsibilities: Participating School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800CF3E7-5712-7848-846B-D2A8A79F49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9BD2D1-561C-4A6D-897F-500DD89090CB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4EF821B6-422B-8D4F-23CF-74E1319A0B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DB4B01F2-CBAB-9152-8C6A-C6A85A4F8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- WORKSHEET: Last page of “Skinfold Assessor’s Handbook”.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A1014251-60A6-8233-7141-FBBF412463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B54DF8-7089-4DF4-8DC9-BEE4D1683FDF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0ED82C5F-2C4C-4D26-B0DA-7C32023F2B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8B515A65-8F1C-C296-0012-991617CBD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SCHOOLS: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Contact a </a:t>
            </a:r>
            <a:r>
              <a:rPr lang="en-US" altLang="en-US" sz="1400" u="sng"/>
              <a:t>REGISTERED</a:t>
            </a:r>
            <a:r>
              <a:rPr lang="en-US" altLang="en-US" sz="1400"/>
              <a:t> skinfold assessor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Provide adult volunteers (preferably five) for:</a:t>
            </a:r>
          </a:p>
          <a:p>
            <a:pPr marL="742950" lvl="1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Check-in (paper work)</a:t>
            </a:r>
          </a:p>
          <a:p>
            <a:pPr marL="742950" lvl="1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Specific gravity (health professional)</a:t>
            </a:r>
          </a:p>
          <a:p>
            <a:pPr marL="742950" lvl="1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Weigh-in</a:t>
            </a:r>
          </a:p>
          <a:p>
            <a:pPr marL="742950" lvl="1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Measurement recording</a:t>
            </a:r>
            <a:endParaRPr lang="en-US" altLang="en-US" sz="1400">
              <a:solidFill>
                <a:srgbClr val="E82D08"/>
              </a:solidFill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Wrestling coaching staff is </a:t>
            </a:r>
            <a:r>
              <a:rPr lang="en-US" altLang="en-US" sz="1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EXCLUDED 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altLang="en-US" sz="1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testing responsibilities or data entry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35F38DC7-E762-76AC-DA0A-02BB8063B1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569C78-E848-480F-8211-DC2F037B4663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F472C327-E9E1-68CC-EFB2-5E65534200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2F4FBC21-8F26-28FA-7179-9D7067AA13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 PROVIDE: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Multistix</a:t>
            </a: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(VERIFY)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“Data Forms” (MHSAA online)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Pens/Pencils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Certified scales 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/>
              <a:t>balance scales </a:t>
            </a:r>
            <a:r>
              <a:rPr lang="en-US" altLang="en-US" sz="1400">
                <a:sym typeface="Wingdings" panose="05000000000000000000" pitchFamily="2" charset="2"/>
              </a:rPr>
              <a:t></a:t>
            </a:r>
            <a:r>
              <a:rPr lang="en-US" altLang="en-US" sz="1400"/>
              <a:t> nearest ¼ </a:t>
            </a:r>
            <a:r>
              <a:rPr lang="en-US" altLang="en-US" sz="1400" err="1"/>
              <a:t>lb</a:t>
            </a:r>
            <a:r>
              <a:rPr lang="en-US" altLang="en-US" sz="1400"/>
              <a:t>;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</a:t>
            </a:r>
            <a:r>
              <a:rPr lang="en-US" altLang="en-US" sz="1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1/10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</a:t>
            </a:r>
            <a:endParaRPr lang="en-US" altLang="en-US" sz="14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02CFB6E9-9342-FD34-CF11-FAFB8845A9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8770C1-D7B1-41B3-9E90-D29E61DEE15D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3A646CF5-21DD-AD91-3904-ED17CE7B6B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A6654C51-5DCB-1D80-4CC9-968B0B879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1400"/>
              <a:t>SCHOOLS: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1400"/>
              <a:t>Prepare wrestlers for Alpha Weigh-In: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Undergarments / loose shorts &amp; t-shirt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Collection cups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Secure private, controlled area for specific gravity assessment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1400"/>
              <a:t>Remind: “Skinfold” assessment 1st! 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1400"/>
              <a:t>NO Hydro/DXA to start.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855A3138-2A1A-F354-1347-A8DF0CD818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77B3F2-67CA-4200-80A2-54F3464C460A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09053927-4F29-64F5-0FA3-8A1EC09932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9ABF17C7-8FDD-112A-9F51-21D7ED866D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FEE guidelines 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LIMIT: 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$5.00 </a:t>
            </a:r>
            <a:r>
              <a:rPr lang="en-US" altLang="en-US" sz="1400"/>
              <a:t>per student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Some ATC’s this is part of your job through the school contract.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Fewer than six (6) on single date, one (1) site, assessor permitted to charge </a:t>
            </a:r>
            <a:r>
              <a:rPr lang="en-US" alt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mileage</a:t>
            </a:r>
            <a:r>
              <a:rPr lang="en-US" altLang="en-US" sz="1400">
                <a:solidFill>
                  <a:schemeClr val="hlink"/>
                </a:solidFill>
              </a:rPr>
              <a:t> </a:t>
            </a:r>
            <a:r>
              <a:rPr lang="en-US" altLang="en-US" sz="1400"/>
              <a:t>at current IRS rate </a:t>
            </a:r>
            <a:r>
              <a:rPr lang="en-US" altLang="en-US" sz="1400" u="sng"/>
              <a:t>OR</a:t>
            </a:r>
            <a:r>
              <a:rPr lang="en-US" altLang="en-US" sz="1400"/>
              <a:t> </a:t>
            </a:r>
            <a:r>
              <a:rPr lang="en-US" altLang="en-US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$30.00 service fee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This may be the case when an assessor has to “re-test” a few wrestlers.</a:t>
            </a:r>
            <a:endParaRPr lang="en-US" alt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0E377887-C933-6590-6675-910D2B05D8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D195E8-304B-4EE2-AD7B-8397DB128A43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11AFBF6C-59F0-990A-66C8-B4271DB5D3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C0ACDC19-8600-20EA-F05E-C70648CC2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MHSAA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FE582E0-F35B-3E1D-C21A-FE59C8EB02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C5AF5D-D15D-4BBE-922D-A13C114EEFF7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DA7F7B6A-CCA6-14E3-2886-34743395C3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0B883B94-33BB-7DBF-3253-E5E35559CF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68275" indent="-168275">
              <a:buFontTx/>
              <a:buChar char="-"/>
              <a:defRPr/>
            </a:pPr>
            <a:r>
              <a:rPr lang="en-US" altLang="en-US" sz="200">
                <a:latin typeface="Arial" panose="020B0604020202020204" pitchFamily="34" charset="0"/>
              </a:rPr>
              <a:t>HOUSEKEEPING</a:t>
            </a:r>
          </a:p>
          <a:p>
            <a:pPr marL="625475" lvl="1" indent="-168275">
              <a:buFontTx/>
              <a:buChar char="-"/>
              <a:defRPr/>
            </a:pPr>
            <a:r>
              <a:rPr lang="en-US" altLang="en-US" sz="300">
                <a:latin typeface="Arial" panose="020B0604020202020204" pitchFamily="34" charset="0"/>
              </a:rPr>
              <a:t>T</a:t>
            </a:r>
            <a:r>
              <a:rPr lang="en-US" altLang="en-US" sz="800">
                <a:latin typeface="Arial" panose="020B0604020202020204" pitchFamily="34" charset="0"/>
              </a:rPr>
              <a:t>urn on VIDEO  -   Display your NAME ( . . . )</a:t>
            </a:r>
            <a:endParaRPr lang="en-US" altLang="en-US" sz="300">
              <a:latin typeface="Arial" panose="020B0604020202020204" pitchFamily="34" charset="0"/>
            </a:endParaRPr>
          </a:p>
          <a:p>
            <a:pPr marL="625475" lvl="1" indent="-168275">
              <a:buFontTx/>
              <a:buChar char="-"/>
              <a:defRPr/>
            </a:pPr>
            <a:r>
              <a:rPr lang="en-US" altLang="en-US" sz="800">
                <a:latin typeface="Arial" panose="020B0604020202020204" pitchFamily="34" charset="0"/>
              </a:rPr>
              <a:t>MUTE when not sharing   -   Q’s </a:t>
            </a:r>
            <a:r>
              <a:rPr lang="en-US" altLang="en-US" sz="8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800">
                <a:latin typeface="Arial" panose="020B0604020202020204" pitchFamily="34" charset="0"/>
              </a:rPr>
              <a:t>CHAT</a:t>
            </a:r>
          </a:p>
          <a:p>
            <a:pPr marL="625475" lvl="1" indent="-168275">
              <a:buFontTx/>
              <a:buChar char="-"/>
              <a:defRPr/>
            </a:pPr>
            <a:r>
              <a:rPr lang="en-US" altLang="en-US" sz="800">
                <a:latin typeface="Arial" panose="020B0604020202020204" pitchFamily="34" charset="0"/>
              </a:rPr>
              <a:t>BREAK ½ way  </a:t>
            </a:r>
            <a:r>
              <a:rPr lang="en-US" altLang="en-US" sz="8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800">
                <a:latin typeface="Arial" panose="020B0604020202020204" pitchFamily="34" charset="0"/>
              </a:rPr>
              <a:t>Don’t log out!</a:t>
            </a:r>
          </a:p>
          <a:p>
            <a:pPr marL="625475" lvl="1" indent="-168275">
              <a:buFontTx/>
              <a:buChar char="-"/>
              <a:defRPr/>
            </a:pPr>
            <a:r>
              <a:rPr lang="en-US" altLang="en-US" sz="800">
                <a:latin typeface="Arial" panose="020B0604020202020204" pitchFamily="34" charset="0"/>
              </a:rPr>
              <a:t>Hopefully no longer than 2 hours.</a:t>
            </a:r>
          </a:p>
          <a:p>
            <a:pPr marL="168275" indent="-168275">
              <a:buFontTx/>
              <a:buChar char="-"/>
              <a:defRPr/>
            </a:pPr>
            <a:endParaRPr lang="en-US" altLang="en-US" sz="700">
              <a:latin typeface="Arial" panose="020B0604020202020204" pitchFamily="34" charset="0"/>
            </a:endParaRPr>
          </a:p>
          <a:p>
            <a:pPr marL="168275" indent="-168275">
              <a:buFontTx/>
              <a:buChar char="-"/>
              <a:defRPr/>
            </a:pPr>
            <a:r>
              <a:rPr lang="en-US" altLang="en-US" sz="700">
                <a:latin typeface="Arial" panose="020B0604020202020204" pitchFamily="34" charset="0"/>
              </a:rPr>
              <a:t>BREAKOUT (INTRO) &amp; POLL (School Size)</a:t>
            </a:r>
          </a:p>
          <a:p>
            <a:pPr marL="168275" indent="-168275">
              <a:buFontTx/>
              <a:buChar char="-"/>
              <a:defRPr/>
            </a:pPr>
            <a:r>
              <a:rPr lang="en-US" altLang="en-US" sz="700">
                <a:latin typeface="Arial" panose="020B0604020202020204" pitchFamily="34" charset="0"/>
              </a:rPr>
              <a:t>Intros: 1) Name 2) Position 3) School (if any) 4) Interesting fact about you… </a:t>
            </a:r>
          </a:p>
          <a:p>
            <a:pPr marL="168275" indent="-168275">
              <a:buFontTx/>
              <a:buChar char="-"/>
              <a:defRPr/>
            </a:pPr>
            <a:r>
              <a:rPr lang="en-US" altLang="en-US" sz="700">
                <a:latin typeface="Arial" panose="020B0604020202020204" pitchFamily="34" charset="0"/>
              </a:rPr>
              <a:t>ALPHA ORDER </a:t>
            </a:r>
            <a:r>
              <a:rPr lang="en-US" altLang="en-US" sz="700">
                <a:latin typeface="Arial" panose="020B0604020202020204" pitchFamily="34" charset="0"/>
                <a:sym typeface="Wingdings" panose="05000000000000000000" pitchFamily="2" charset="2"/>
              </a:rPr>
              <a:t> Staff Starts</a:t>
            </a:r>
          </a:p>
          <a:p>
            <a:pPr marL="168275" indent="-168275">
              <a:buFontTx/>
              <a:buChar char="-"/>
              <a:defRPr/>
            </a:pPr>
            <a:endParaRPr lang="en-US" altLang="en-US" sz="70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en-US" sz="800" b="1"/>
              <a:t>TODAY: </a:t>
            </a:r>
            <a:r>
              <a:rPr lang="en-US" altLang="en-US" sz="800"/>
              <a:t>Introductions and Agenda 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800"/>
              <a:t>Components of the </a:t>
            </a:r>
            <a:r>
              <a:rPr lang="en-US" altLang="en-US" sz="800" b="1"/>
              <a:t>WWMP: </a:t>
            </a:r>
            <a:r>
              <a:rPr lang="en-US" sz="800" b="1" i="1" cap="small">
                <a:solidFill>
                  <a:srgbClr val="0070C0"/>
                </a:solidFill>
              </a:rPr>
              <a:t>wrestling weight monitoring program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800"/>
              <a:t>Body Composition Assessment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800"/>
              <a:t>Procedure for “Alpha Weigh-In”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5CD07026-01F2-A6C8-1D2B-521D1F7AC1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FA3324-64B9-4547-815D-224D010652B0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8C2C9270-E6C1-48D0-A4B3-7716D9ACC6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A8BDD9A7-E1E7-4AFE-FAFD-D978ECAF3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MHSAA RESPONSIBILIES:</a:t>
            </a:r>
          </a:p>
          <a:p>
            <a:pPr marL="171450" indent="-1714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Prepare/register assessors (TODAY)</a:t>
            </a:r>
          </a:p>
          <a:p>
            <a:pPr marL="171450" indent="-1714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Work w/ </a:t>
            </a:r>
            <a:r>
              <a:rPr lang="en-US" altLang="en-US" sz="1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TrackWrestling</a:t>
            </a:r>
            <a:r>
              <a:rPr lang="en-US" altLang="en-US" sz="1400"/>
              <a:t> in monitoring website &amp; data</a:t>
            </a:r>
          </a:p>
          <a:p>
            <a:pPr marL="171450" indent="-1714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Administrate all aspects of the hydro/DXA appeal process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5EDE1AF2-AC26-3E2C-85AA-F89AD45B56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6195AA-06CE-44D7-B45B-B31EAFF094A5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B12D594F-4BB4-7CDB-9ECA-B63368D975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7F682204-C19E-FC0D-87A3-DAF151D9E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MHSAA: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Maintain a file of Hydro/DXA assessments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Maintain a file of “Physicians Clearance”</a:t>
            </a:r>
          </a:p>
          <a:p>
            <a:pPr marL="800100" lvl="1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1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</a:t>
            </a:r>
            <a:r>
              <a:rPr lang="en-US" sz="1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1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wrestle until clearance has been received/marked by MHSAA.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Field calls from assessors &amp; coaches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0CC95750-0E6E-F35E-748B-3C6794186B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FFF1FC-CB4F-4968-BFBB-0DF925CB6977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B60EC99B-1FEC-7237-364A-F1EA2BC0B8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8064925C-F279-74AB-6661-2F3E93650F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eaLnBrk="1" hangingPunct="1"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HYDRATION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B550350F-8BF5-AC09-D320-E09DAC6453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E3E4BD-1D1C-41BD-A5E0-98C533EC4730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F27A47EC-C61E-B111-0FBC-F9015B3F50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F0AAB1A3-3700-F01C-9A11-347130A62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MUST be hydrated. 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NO practice before ALPHA.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D5DB7712-C54B-6FD0-F2E5-D567D250AD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226FF9-3A8E-474A-8017-2BBFB2CE7238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79724FBF-5261-6AB0-DED8-DC8AC4F8A4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843FCE5E-2B0B-B1F3-A3ED-144473E3BA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/>
              <a:t>This is simply a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 / FAIL</a:t>
            </a:r>
            <a:r>
              <a:rPr lang="en-US" altLang="en-US" sz="1400"/>
              <a:t> assessment</a:t>
            </a:r>
          </a:p>
          <a:p>
            <a:pPr marL="285750" indent="-2857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gravity LESS than 1.025 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n-US" altLang="en-US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400" b="1" i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FAILED</a:t>
            </a:r>
          </a:p>
          <a:p>
            <a:pPr marL="285750" indent="-2857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/>
              <a:t>Alpha </a:t>
            </a:r>
            <a:r>
              <a:rPr lang="en-US" altLang="en-US" sz="1400" i="1" u="sng"/>
              <a:t>must</a:t>
            </a:r>
            <a:r>
              <a:rPr lang="en-US" altLang="en-US" sz="1400" i="1"/>
              <a:t> </a:t>
            </a:r>
            <a:r>
              <a:rPr lang="en-US" altLang="en-US" sz="1400"/>
              <a:t>be done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  <a:r>
              <a:rPr lang="en-US" altLang="en-US" sz="1400"/>
              <a:t> participate in that day’s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en-US" altLang="en-US" sz="1400">
                <a:solidFill>
                  <a:schemeClr val="hlink"/>
                </a:solidFill>
              </a:rPr>
              <a:t>  </a:t>
            </a:r>
            <a:r>
              <a:rPr lang="en-US" altLang="en-US" sz="1400"/>
              <a:t>or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conditioning</a:t>
            </a:r>
          </a:p>
          <a:p>
            <a:pPr marL="742950" lvl="1" indent="-2857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i="1"/>
              <a:t>No sweaty (and possibly dehydrated) athletes!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1878D4FE-F18E-D263-839E-DDB7D7FD05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3761D1-5468-4F1A-AD44-79552F9E6360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0B2EB3DE-F331-0EFB-9338-E578303DE6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9C0823D6-CDE1-C811-8A45-5E97FCAA1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1400" u="sng" dirty="0"/>
              <a:t>Product Used</a:t>
            </a:r>
            <a:r>
              <a:rPr lang="en-US" altLang="en-US" sz="1400" dirty="0"/>
              <a:t>: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 dirty="0"/>
              <a:t>Bayer Multistix 10S (#2161)</a:t>
            </a:r>
            <a:r>
              <a:rPr lang="en-US" altLang="en-US" sz="1400" dirty="0"/>
              <a:t> 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i="1" dirty="0"/>
              <a:t>Must include Specific Gravity Band #4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</a:t>
            </a:r>
            <a:r>
              <a:rPr lang="en-US" altLang="en-US" sz="1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expiration</a:t>
            </a:r>
            <a:r>
              <a:rPr lang="en-US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date!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dirty="0"/>
              <a:t>Store in cool, dry place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endParaRPr lang="en-US" altLang="en-US" sz="1400" u="sng" dirty="0"/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r>
              <a:rPr lang="en-US" altLang="en-US" sz="1400" u="sng" dirty="0"/>
              <a:t>Other Supplies Needed</a:t>
            </a:r>
            <a:r>
              <a:rPr lang="en-US" altLang="en-US" sz="1400" dirty="0"/>
              <a:t>: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 dirty="0"/>
              <a:t>Latex Free Gloves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 dirty="0"/>
              <a:t>Collection Cups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 dirty="0"/>
              <a:t>Biohazard Bags</a:t>
            </a:r>
            <a:r>
              <a:rPr lang="en-US" altLang="en-US" sz="2200" dirty="0"/>
              <a:t>	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8954B770-67F7-482D-29EB-10737E0AB1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48B244-0035-4BA2-8F31-BB7F02D61E1E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797C3E00-D344-4284-4EC3-E1A0864A95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A5B7A393-9C2B-6FB3-036A-D08DDCA7A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D02C3D3C-F7B8-3789-F402-11D10AB8F5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78D80C-C9A9-4190-8355-90E1325F2DF0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70EE607B-2D75-DB90-8911-D996DB3E2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77FB2857-F083-A3D0-A930-959D96F746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Cut Multistix between bands #4 &amp; #5. 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We are only looking for PASS / FAIL.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A8A2A4CF-5D1A-556D-6671-B3CDBF9C16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93A27F-318A-4FD6-AFD1-41894464F451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BAE6754C-445B-9FB3-FC7A-386FAE56CA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AB3C06BB-7191-0564-FBE3-1069376C5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BCF0AF51-ED2F-D7BF-1A6E-68E05C5961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F6BB51-4964-49D6-83F0-AEECF088FDDD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26DB2C32-A9D8-BAEA-A72D-D77460182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2CD7FEF4-B08F-59E0-EB1C-BAC315F33D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 sz="1400"/>
              <a:t>Have student provides their sample in a cup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1400"/>
              <a:t>Hand them a test strip for them to dip in their urine and hold while we observe and wait for the color to present. 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1400"/>
              <a:t>The only time assessor might touch the strip is if we are having to look closely at the color if it is borderline fail. 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1400"/>
              <a:t>The student then takes the cup and dumps out their sample in the toilet and flushes and washes. 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1400"/>
              <a:t>So real limited contact with the urine overall.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6505950D-BDA3-0B13-37C5-E52324F9DC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CBF9AF-DAF9-431B-AA09-9996F1D334AE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56B1310-1A49-31F5-4214-C53BBAA583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B3AF3E03-F829-E4FD-7D5B-143601D5C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- JV will send test info, which will be online.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9C65036B-CA53-573C-7733-389E40EAEB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59B68A-ABCF-4E50-A7F5-181F925EABDC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0B3A0967-4D5B-C737-5983-9ED93AD0F2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D83DE60D-6D59-1E28-4A0F-9B76A04E1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en-US" altLang="en-US" sz="1400"/>
              <a:t>a. Wipe excess urine on rim of container</a:t>
            </a:r>
            <a:endParaRPr lang="en-US" altLang="en-US" sz="1400" u="sng"/>
          </a:p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en-US" altLang="en-US" sz="1400"/>
              <a:t>b. Air dry for </a:t>
            </a: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r>
              <a:rPr lang="en-US" altLang="en-US" sz="1400"/>
              <a:t> seconds</a:t>
            </a:r>
          </a:p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en-US" altLang="en-US" sz="1400"/>
              <a:t>c. Match band color with gravity band on bottle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5976BE41-FE60-D5B0-F422-FAF2DD44EF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38FC58-616B-47CD-9E0D-9601FA28289A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E8058DF7-CCFB-98BC-187F-A1DEFA1987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31566470-383C-64F1-EE91-7F036C440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REMEMBER: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Simply looking for PASS / FAIL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5A792B40-BBC2-E624-7CEC-476F6950FA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BC0C12-DE1C-46D7-80E3-424784344F5B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1CA33D28-1079-B49B-1CDE-47AD27FB1E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EC0D793D-DAC2-1A00-61FD-011F4149C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Reminder: Don’t go over board as it may throw off their actual weight for weigh-ins.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Drink 6-10 glasses of water daily for 2-3 days </a:t>
            </a:r>
            <a:r>
              <a:rPr lang="en-US" altLang="en-US" sz="1400" u="sng"/>
              <a:t>PRIOR</a:t>
            </a:r>
            <a:r>
              <a:rPr lang="en-US" altLang="en-US" sz="1400"/>
              <a:t> to test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go over board with water the “day of” as it may throw off actual weight.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beverages high in caffeine (DEHYDRATED)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Instructed to urinate at least 1-2 times during the day </a:t>
            </a:r>
            <a:r>
              <a:rPr lang="en-US" altLang="en-US" sz="1400" u="sng"/>
              <a:t>PRIOR</a:t>
            </a:r>
            <a:r>
              <a:rPr lang="en-US" altLang="en-US" sz="1400"/>
              <a:t> to this test to prevent urine from becoming too concentrated</a:t>
            </a:r>
            <a:endParaRPr lang="en-US" altLang="en-US" sz="1400" i="1"/>
          </a:p>
          <a:p>
            <a:pPr marL="171450" indent="-171450" eaLnBrk="1" hangingPunct="1">
              <a:buFontTx/>
              <a:buChar char="-"/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8AD80B44-7DAA-CA9C-4E34-9BAD7E67E3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EE6A8D-066A-4D22-B6BA-5B085C1E3D16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8924FCAA-ACE9-3455-9364-74362EAD5F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A9B57B59-68AA-F523-99F5-C03BCC2744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/>
              <a:t>REMINDER: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/>
              <a:t>Have student provides their sample in a cup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/>
              <a:t>Hand them a test strip for them to dip in their urine and hold while we observe and wait for the color to present. 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/>
              <a:t>The only time assessor might touch the strip is if we are having to look closely at the color if it is borderline fail. 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/>
              <a:t>The student then takes the cup and dumps out their sample in the toilet and flushes and washes. 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/>
              <a:t>So real limited contact with the urine overall.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AEED838F-A03B-12B7-8C02-338CD06CB0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BADBD9-4AA2-4A55-B2E3-2B7D8C81B18D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0F66DA89-983D-ADA2-ADA8-E454A99ACF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851298BA-C344-F1E1-39C7-5B5CA4AD89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3B00165A-1787-F990-3636-D85DBA50A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8680C5-55BF-46C3-8012-52DC6189FFDA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874C7006-541F-99CD-BDDE-0249B9C4B7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DFF4AC51-A030-A34C-30A8-98E2205E5C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sz="1400" b="1" cap="all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Information &amp; ASSESSMENT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6B0D550D-4A55-40FA-EFA2-F74F8BA28E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565215-2084-406C-9E54-00C6669992D3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A350C4B4-CC70-1A60-FEF6-38B8CD960D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8CA0D92C-0586-52F1-4613-0218C704F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Lots of other ways…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Better but </a:t>
            </a:r>
            <a:r>
              <a:rPr lang="en-US" altLang="en-US" sz="1400" b="1">
                <a:latin typeface="Arial" panose="020B0604020202020204" pitchFamily="34" charset="0"/>
              </a:rPr>
              <a:t>EXPENSIVE 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IMPERFECT FOR ALL!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214B11EF-B635-FAF6-03BF-E61866750C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C6189C-6264-4F79-8C41-B0C2B9D5D5E4}" type="slidenum">
              <a:rPr lang="en-US" altLang="en-US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C2BA0A8D-2E70-7B69-04C7-49FA3E07A8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B9564721-9481-FDB1-FBAE-F8A642585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 cap="all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Validity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sz="1400" i="1"/>
              <a:t>The degree to which an assessor obtains an accurate measure of the skinfold site</a:t>
            </a:r>
            <a:endParaRPr lang="en-US" altLang="en-US" sz="1400" b="1" cap="all">
              <a:solidFill>
                <a:srgbClr val="E82D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0F366C1E-491B-9965-11C1-941C2C763A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063F03-03A0-407D-A86F-3168AC5ECABC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CC048161-85D5-382C-2C6C-960FAD5694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EABD87CA-1A61-6246-E215-26088BD18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Density (BD):</a:t>
            </a:r>
          </a:p>
          <a:p>
            <a:pPr marL="171450" indent="-171450" eaLnBrk="1" hangingPunct="1"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 of the body per unit volume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984938E3-BE54-DDC2-6EA1-806E0E25B3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41315E-0D68-4620-AB31-3AC42A650711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3386AD96-2BEF-FCF6-EC68-DAFAFC5D2B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7FC825FA-129B-0636-A99A-B52D4DF7E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LBM: Lean Body Mass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 &amp; bone mass predicted to be in the body</a:t>
            </a:r>
            <a:endParaRPr lang="en-US" altLang="en-US" sz="1400">
              <a:solidFill>
                <a:srgbClr val="E82D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120CF3AA-A32F-562D-99AB-8749282B1D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6A8F88-0097-7C0F-FA04-D38A618AE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Wrestlers are allowed to compete at </a:t>
            </a:r>
            <a:r>
              <a:rPr lang="en-US" altLang="en-US" sz="1400" b="1" u="sng" cap="all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approved </a:t>
            </a:r>
            <a:r>
              <a:rPr lang="en-US" altLang="en-US" sz="1400"/>
              <a:t>lowest minimum (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competitive</a:t>
            </a:r>
            <a:r>
              <a:rPr lang="en-US" altLang="en-US" sz="1400"/>
              <a:t>) weight during appeal.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Allowed to begin losing 1.5% </a:t>
            </a:r>
            <a:r>
              <a:rPr lang="en-US" altLang="en-US" sz="1400" cap="all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immediately</a:t>
            </a:r>
            <a:r>
              <a:rPr lang="en-US" altLang="en-US" sz="1400" i="1"/>
              <a:t>.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15th </a:t>
            </a:r>
            <a:r>
              <a:rPr lang="en-US" altLang="en-US" sz="1400">
                <a:sym typeface="Wingdings" panose="05000000000000000000" pitchFamily="2" charset="2"/>
              </a:rPr>
              <a:t> </a:t>
            </a:r>
            <a:r>
              <a:rPr lang="en-US" altLang="en-US" sz="1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</a:t>
            </a:r>
            <a:r>
              <a:rPr lang="en-US" altLang="en-US" sz="1400"/>
              <a:t> date for hydro/DXA appeals.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48-hour</a:t>
            </a:r>
            <a:r>
              <a:rPr lang="en-US" altLang="en-US" sz="1400"/>
              <a:t> </a:t>
            </a:r>
            <a:r>
              <a:rPr lang="en-US" altLang="en-US" sz="1400" b="1"/>
              <a:t>“wait period” </a:t>
            </a:r>
            <a:r>
              <a:rPr lang="en-US" altLang="en-US" sz="1400"/>
              <a:t>for all wrestlers that </a:t>
            </a:r>
            <a:r>
              <a:rPr lang="en-US" altLang="en-US" sz="1400" b="1"/>
              <a:t>FAIL</a:t>
            </a:r>
            <a:r>
              <a:rPr lang="en-US" altLang="en-US" sz="1400"/>
              <a:t> the specific gravity.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1400"/>
              <a:t>“Skinfold” 1st! NO Hydro or DXA to start.</a:t>
            </a:r>
            <a:endParaRPr lang="en-US" altLang="en-US" sz="1400"/>
          </a:p>
          <a:p>
            <a:pPr>
              <a:defRPr/>
            </a:pPr>
            <a:endParaRPr 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0D7E4F4D-5D1A-5189-EB9C-78698550E4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0AA8C5-A1D1-4833-8691-D6A18EBE41B4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98F2FC0E-03F5-BEF7-6B8D-3C38100962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B4473C-65C6-4586-BD2B-51D9CF949D42}" type="slidenum">
              <a:rPr lang="en-US" altLang="en-US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7857B7A4-60B4-1B55-F6FA-93D8C91CE6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B62947F3-7CE7-4831-BFF2-74CA06376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Fat = (BF)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&amp; non-essential fat storage predicted to be in the body.</a:t>
            </a:r>
            <a:endParaRPr lang="en-US" altLang="en-US" sz="1400"/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End of the day, we are looking for </a:t>
            </a:r>
            <a:r>
              <a:rPr lang="en-US" altLang="en-US" sz="14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1400">
                <a:latin typeface="Arial" panose="020B0604020202020204" pitchFamily="34" charset="0"/>
              </a:rPr>
              <a:t>Lowest Minimum Weight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CDC1F204-F2BD-577B-A345-B28EF0E956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6FBF92-AF61-4BDE-9E53-85C02ABEA910}" type="slidenum">
              <a:rPr lang="en-US" altLang="en-US"/>
              <a:pPr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6519A13A-CC5F-A873-6B50-CD514431E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84BFECD6-A664-1FFE-15C9-CCBFBA706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 Weight (FW)</a:t>
            </a:r>
          </a:p>
          <a:p>
            <a:pPr marL="171450" indent="-171450" eaLnBrk="1" hangingPunct="1"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weight of essential &amp; non-essential fat in the body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170CE6E6-1282-D790-82D0-5936BF4298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7D661B-7BD0-46BA-AAFD-8C4DE74DB201}" type="slidenum">
              <a:rPr lang="en-US" altLang="en-US"/>
              <a:pPr>
                <a:spcBef>
                  <a:spcPct val="0"/>
                </a:spcBef>
              </a:pPr>
              <a:t>52</a:t>
            </a:fld>
            <a:endParaRPr lang="en-US" altLang="en-US"/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A29652AD-339D-1610-70FD-8D649E210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6DCA9FED-2435-FCBC-0819-3AB52135C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sz="1400" i="1"/>
              <a:t>The attempt to make prediction calculations on representative subjects from a specific group of individuals leads to the formation of a: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Specificity</a:t>
            </a:r>
          </a:p>
          <a:p>
            <a:pPr eaLnBrk="1" hangingPunct="1">
              <a:defRPr/>
            </a:pPr>
            <a:endParaRPr lang="en-US" altLang="en-US" b="1">
              <a:solidFill>
                <a:srgbClr val="E82D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E5957B2F-3632-ACFD-4A53-A998C15DFA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A76F90-2E27-4034-918F-D12F2CBE7DBC}" type="slidenum">
              <a:rPr lang="en-US" altLang="en-US"/>
              <a:pPr>
                <a:spcBef>
                  <a:spcPct val="0"/>
                </a:spcBef>
              </a:pPr>
              <a:t>53</a:t>
            </a:fld>
            <a:endParaRPr lang="en-US" altLang="en-US"/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6F4B09F4-2FB3-1E62-4472-CDDA8B9047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D11BBB7E-F11D-6157-FED8-6E1D32351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457200" indent="-45720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Caliper standard: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Lange or </a:t>
            </a:r>
            <a:r>
              <a:rPr lang="en-US" altLang="en-US" sz="1400" b="1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Harpenden</a:t>
            </a:r>
            <a:endParaRPr lang="en-US" altLang="en-US" sz="1400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CB0FA231-588C-D26F-6CF5-D056E5434B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A5DBD7-650A-4E8F-B9B7-A7F1E39197CF}" type="slidenum">
              <a:rPr lang="en-US" altLang="en-US"/>
              <a:pPr>
                <a:spcBef>
                  <a:spcPct val="0"/>
                </a:spcBef>
              </a:pPr>
              <a:t>54</a:t>
            </a:fld>
            <a:endParaRPr lang="en-US" altLang="en-US"/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39B1373F-64BD-DB5B-9E12-28BC1D3A5C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93292FDC-CEDC-B9F6-8444-75E8F5679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Data completion form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sz="1400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may fill in name, school, gender and grade portions…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</a:t>
            </a:r>
            <a:r>
              <a:rPr lang="en-US" altLang="en-US" sz="1400">
                <a:latin typeface="Arial" panose="020B0604020202020204" pitchFamily="34" charset="0"/>
              </a:rPr>
              <a:t>oys below 7%, Girls below 12% </a:t>
            </a:r>
            <a:r>
              <a:rPr lang="en-US" altLang="en-US" sz="14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1400">
                <a:latin typeface="Arial" panose="020B0604020202020204" pitchFamily="34" charset="0"/>
              </a:rPr>
              <a:t>“Physicians Clearance” form to the MHSAA.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You will have a good idea as soon as you pinch all sites </a:t>
            </a:r>
            <a:r>
              <a:rPr lang="en-US" altLang="en-US" sz="1400">
                <a:latin typeface="Arial" panose="020B0604020202020204" pitchFamily="34" charset="0"/>
                <a:sym typeface="Wingdings" panose="05000000000000000000" pitchFamily="2" charset="2"/>
              </a:rPr>
              <a:t> Give a “Heads Up”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5C4EDB8A-5FA0-D6F9-475F-920A5584A6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04ED0C-1E25-4E1D-B592-37F75E7347CF}" type="slidenum">
              <a:rPr lang="en-US" altLang="en-US"/>
              <a:pPr>
                <a:spcBef>
                  <a:spcPct val="0"/>
                </a:spcBef>
              </a:pPr>
              <a:t>55</a:t>
            </a:fld>
            <a:endParaRPr lang="en-US" altLang="en-US"/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C5F95A3C-FDC5-6F21-EC63-470B7A6B4B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D3B09E21-CBC2-7A91-F14B-9CD717DE2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1400"/>
              <a:t>Site Selection &amp; Identification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Anatomical Position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1400" b="1" u="sng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Side Assessment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 b="1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Subscap</a:t>
            </a:r>
            <a:endParaRPr lang="en-US" altLang="en-US" sz="1400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Abdominal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ROTATE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across sites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9DF625CD-853F-91E2-8C3F-00B111E201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FE836F-0669-40DF-8D30-71E84AD5DCD6}" type="slidenum">
              <a:rPr lang="en-US" altLang="en-US"/>
              <a:pPr>
                <a:spcBef>
                  <a:spcPct val="0"/>
                </a:spcBef>
              </a:pPr>
              <a:t>56</a:t>
            </a:fld>
            <a:endParaRPr lang="en-US" altLang="en-US"/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80F473FF-5E24-790B-C5FB-2FC4F65A92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AC8CA60F-E359-E57C-8A24-8BDBE853E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>
              <a:buFontTx/>
              <a:buChar char="-"/>
              <a:defRPr/>
            </a:pPr>
            <a:r>
              <a:rPr lang="en-US" altLang="en-US" sz="1400"/>
              <a:t>TRANSGENDER:</a:t>
            </a:r>
          </a:p>
          <a:p>
            <a:pPr marL="171450" indent="-171450">
              <a:buFontTx/>
              <a:buChar char="-"/>
              <a:defRPr/>
            </a:pPr>
            <a:r>
              <a:rPr lang="en-US" altLang="en-US" sz="1400"/>
              <a:t>Program has the student’s </a:t>
            </a:r>
            <a:r>
              <a:rPr lang="en-US" altLang="en-US" sz="1400" b="1"/>
              <a:t>health &amp; safety </a:t>
            </a:r>
            <a:r>
              <a:rPr lang="en-US" altLang="en-US" sz="1400"/>
              <a:t>at the forefront. </a:t>
            </a:r>
          </a:p>
          <a:p>
            <a:pPr marL="171450" indent="-171450">
              <a:buFontTx/>
              <a:buChar char="-"/>
              <a:defRPr/>
            </a:pPr>
            <a:r>
              <a:rPr lang="en-US" altLang="en-US" sz="1400"/>
              <a:t>Process is based on gender </a:t>
            </a:r>
            <a:r>
              <a:rPr lang="en-US" altLang="en-US" sz="1400" b="1">
                <a:solidFill>
                  <a:srgbClr val="FF0000"/>
                </a:solidFill>
              </a:rPr>
              <a:t>biology</a:t>
            </a:r>
            <a:r>
              <a:rPr lang="en-US" altLang="en-US" sz="1400"/>
              <a:t> as opposed to gender identification. </a:t>
            </a:r>
          </a:p>
          <a:p>
            <a:pPr marL="171450" indent="-171450">
              <a:buFontTx/>
              <a:buChar char="-"/>
              <a:defRPr/>
            </a:pPr>
            <a:r>
              <a:rPr lang="en-US" altLang="en-US" sz="1400"/>
              <a:t>Females who identify as males will be assessed as females in order to keep the student healthy and safe with a body fat level not to be below </a:t>
            </a:r>
            <a:r>
              <a:rPr lang="en-US" altLang="en-US" sz="1400" b="1">
                <a:solidFill>
                  <a:srgbClr val="FF0000"/>
                </a:solidFill>
              </a:rPr>
              <a:t>12%</a:t>
            </a:r>
            <a:r>
              <a:rPr lang="en-US" altLang="en-US" sz="1400"/>
              <a:t>. </a:t>
            </a:r>
          </a:p>
          <a:p>
            <a:pPr marL="171450" indent="-171450">
              <a:buFontTx/>
              <a:buChar char="-"/>
              <a:defRPr/>
            </a:pPr>
            <a:r>
              <a:rPr lang="en-US" altLang="en-US" sz="1400"/>
              <a:t>Begun hormone therapy &amp; supporting documents </a:t>
            </a:r>
            <a:r>
              <a:rPr lang="en-US" altLang="en-US" sz="1400" i="1"/>
              <a:t>(license, school records, physical, etc.),</a:t>
            </a:r>
            <a:r>
              <a:rPr lang="en-US" altLang="en-US" sz="1400"/>
              <a:t> may request to the MHSAA to be assessed using identified gender.</a:t>
            </a:r>
          </a:p>
          <a:p>
            <a:pPr marL="171450" indent="-171450">
              <a:buFontTx/>
              <a:buChar char="-"/>
              <a:defRPr/>
            </a:pPr>
            <a:r>
              <a:rPr lang="en-US" altLang="en-US" sz="1400"/>
              <a:t>Probably will not be a male wanting to be assessed as female. WHY?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7855AAFF-28D4-827F-E819-9EEFD3CE2E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2C9006-CC4D-46FB-B9CF-FCD5FBD50FA5}" type="slidenum">
              <a:rPr lang="en-US" altLang="en-US"/>
              <a:pPr>
                <a:spcBef>
                  <a:spcPct val="0"/>
                </a:spcBef>
              </a:pPr>
              <a:t>57</a:t>
            </a:fld>
            <a:endParaRPr lang="en-US" altLang="en-US"/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B4B6B1C6-C706-16A5-373E-4F007B2932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9AC065CB-9E15-7300-6DA2-E8C054975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STANDARDS: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Identify &amp; mark sites 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400" b="1" u="sng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en-US" altLang="en-US" sz="1400" u="sng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 b="1" u="sng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PALPATE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site gently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Elevate skinfold &amp; fat under it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thumb &amp; index finger of </a:t>
            </a:r>
            <a:r>
              <a:rPr lang="en-US" altLang="en-US" sz="1400" b="1" u="sng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hand</a:t>
            </a:r>
          </a:p>
          <a:p>
            <a:pPr marL="171450" indent="-171450" eaLnBrk="1" hangingPunct="1">
              <a:buFontTx/>
              <a:buChar char="-"/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BFDE7E10-48D1-9919-5037-9B3D03A1C7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49DD52-1A63-4459-A7DE-E0B3D1B96E6F}" type="slidenum">
              <a:rPr lang="en-US" altLang="en-US"/>
              <a:pPr>
                <a:spcBef>
                  <a:spcPct val="0"/>
                </a:spcBef>
              </a:pPr>
              <a:t>58</a:t>
            </a:fld>
            <a:endParaRPr lang="en-US" altLang="en-US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4A7BBB9A-3919-D092-5177-EC92F24C33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F1B2E92D-FF7F-F5AD-72EE-721AC58C82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/>
              <a:t>Sites (</a:t>
            </a:r>
            <a:r>
              <a:rPr lang="en-US" altLang="en-US" sz="1400" u="sng"/>
              <a:t>RIGHT</a:t>
            </a:r>
            <a:r>
              <a:rPr lang="en-US" altLang="en-US" sz="1400"/>
              <a:t> side – rotate across)</a:t>
            </a:r>
          </a:p>
          <a:p>
            <a:pPr marL="628650" lvl="1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VERTICAL, posterior mid-way between the AC joint and elbow olecranon process and mid-way between the medial and lateral tissue of the triceps (|)</a:t>
            </a:r>
          </a:p>
          <a:p>
            <a:pPr marL="628650" lvl="1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b="1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Subscap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DIAGONAL axis 1 cm below INFERIOR angle of scapula (\)</a:t>
            </a:r>
          </a:p>
          <a:p>
            <a:pPr marL="628650" lvl="1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Abdominal</a:t>
            </a: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VERTICAL, anterior 3 cm lateral &amp; 1 cm below the umbilicus (|)</a:t>
            </a: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>
            <a:extLst>
              <a:ext uri="{FF2B5EF4-FFF2-40B4-BE49-F238E27FC236}">
                <a16:creationId xmlns:a16="http://schemas.microsoft.com/office/drawing/2014/main" id="{1EBA94D6-7123-1F87-3514-6A91BC97D5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CC3F7A-B575-4A3E-B67E-45873D04D62C}" type="slidenum">
              <a:rPr lang="en-US" altLang="en-US"/>
              <a:pPr>
                <a:spcBef>
                  <a:spcPct val="0"/>
                </a:spcBef>
              </a:pPr>
              <a:t>59</a:t>
            </a:fld>
            <a:endParaRPr lang="en-US" altLang="en-US"/>
          </a:p>
        </p:txBody>
      </p:sp>
      <p:sp>
        <p:nvSpPr>
          <p:cNvPr id="147459" name="Rectangle 2">
            <a:extLst>
              <a:ext uri="{FF2B5EF4-FFF2-40B4-BE49-F238E27FC236}">
                <a16:creationId xmlns:a16="http://schemas.microsoft.com/office/drawing/2014/main" id="{9BED1F77-3ADA-A8E8-FB2A-3E6BBBA7BB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3F26D927-7547-0D85-0183-FE9ED45B3B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VERTICAL, posterior mid-way between the AC joint and elbow olecranon process and mid-way between the medial and lateral tissue of the triceps (|)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F86BD220-F686-AB72-ECFF-8E479FEC3A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FEBA7EAF-36C8-8057-FB63-F28FB1BF0F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5CF093BF-EB9A-27B1-0EB0-13E7F5EEA7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41587F-7DEB-43E0-B37C-478928A29C29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>
            <a:extLst>
              <a:ext uri="{FF2B5EF4-FFF2-40B4-BE49-F238E27FC236}">
                <a16:creationId xmlns:a16="http://schemas.microsoft.com/office/drawing/2014/main" id="{8EFB82FD-A555-F221-086B-BF1E552989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196FB1-0D30-49A7-8B04-61582B09DD2E}" type="slidenum">
              <a:rPr lang="en-US" altLang="en-US"/>
              <a:pPr>
                <a:spcBef>
                  <a:spcPct val="0"/>
                </a:spcBef>
              </a:pPr>
              <a:t>60</a:t>
            </a:fld>
            <a:endParaRPr lang="en-US" altLang="en-US"/>
          </a:p>
        </p:txBody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id="{66FA809F-B274-2F85-B6D1-A578A4DF7B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49508" name="Rectangle 3">
            <a:extLst>
              <a:ext uri="{FF2B5EF4-FFF2-40B4-BE49-F238E27FC236}">
                <a16:creationId xmlns:a16="http://schemas.microsoft.com/office/drawing/2014/main" id="{B2CFC8FD-CD21-0F78-7F0C-44C7A1F41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>
            <a:extLst>
              <a:ext uri="{FF2B5EF4-FFF2-40B4-BE49-F238E27FC236}">
                <a16:creationId xmlns:a16="http://schemas.microsoft.com/office/drawing/2014/main" id="{FDF84D8B-85B7-3A68-6C81-4D6E2B4BD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2713B6-2CE9-40BB-B38F-EACDF5BCA6F8}" type="slidenum">
              <a:rPr lang="en-US" altLang="en-US"/>
              <a:pPr>
                <a:spcBef>
                  <a:spcPct val="0"/>
                </a:spcBef>
              </a:pPr>
              <a:t>61</a:t>
            </a:fld>
            <a:endParaRPr lang="en-US" altLang="en-US"/>
          </a:p>
        </p:txBody>
      </p:sp>
      <p:sp>
        <p:nvSpPr>
          <p:cNvPr id="151555" name="Rectangle 2">
            <a:extLst>
              <a:ext uri="{FF2B5EF4-FFF2-40B4-BE49-F238E27FC236}">
                <a16:creationId xmlns:a16="http://schemas.microsoft.com/office/drawing/2014/main" id="{7FC62899-07A3-B2F5-35B3-6BB05BC446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id="{E555E5D3-804E-F3B4-4F20-E0C9373EEC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Note: RIGHT SIDE</a:t>
            </a:r>
          </a:p>
          <a:p>
            <a:pPr marL="171450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b="1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Subscap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DIAGONAL axis 1 cm below INFERIOR angle of scapula (\)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id="{8099F5F7-9DA2-C4DA-41E9-0A66BBB9E6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68C288-800C-496B-91B3-DE27FE8DB555}" type="slidenum">
              <a:rPr lang="en-US" altLang="en-US"/>
              <a:pPr>
                <a:spcBef>
                  <a:spcPct val="0"/>
                </a:spcBef>
              </a:pPr>
              <a:t>62</a:t>
            </a:fld>
            <a:endParaRPr lang="en-US" altLang="en-US"/>
          </a:p>
        </p:txBody>
      </p:sp>
      <p:sp>
        <p:nvSpPr>
          <p:cNvPr id="153603" name="Rectangle 2">
            <a:extLst>
              <a:ext uri="{FF2B5EF4-FFF2-40B4-BE49-F238E27FC236}">
                <a16:creationId xmlns:a16="http://schemas.microsoft.com/office/drawing/2014/main" id="{B556D621-4764-23BA-26C7-F37727E2EF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A7CD05FE-1658-480C-F87C-3F3797AE3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Abdominal</a:t>
            </a: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VERTICAL, anterior 3 cm lateral &amp; 1 cm below the umbilicus (|)</a:t>
            </a: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71450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Pre cut a sheet (Jig) to save time.</a:t>
            </a:r>
          </a:p>
          <a:p>
            <a:pPr marL="171450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b="1" i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Anything strange with this photo?     </a:t>
            </a:r>
          </a:p>
          <a:p>
            <a:pPr marL="171450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No abdominal reading for FEMALES (Only Tri and </a:t>
            </a:r>
            <a:r>
              <a:rPr lang="en-US" altLang="en-US" sz="1400" err="1">
                <a:latin typeface="Arial" panose="020B0604020202020204" pitchFamily="34" charset="0"/>
              </a:rPr>
              <a:t>Subscap</a:t>
            </a:r>
            <a:r>
              <a:rPr lang="en-US" altLang="en-US" sz="1400">
                <a:latin typeface="Arial" panose="020B0604020202020204" pitchFamily="34" charset="0"/>
              </a:rPr>
              <a:t>)</a:t>
            </a:r>
            <a:endParaRPr lang="en-US" altLang="en-US" sz="1400" b="1" i="1">
              <a:solidFill>
                <a:srgbClr val="E82D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>
            <a:extLst>
              <a:ext uri="{FF2B5EF4-FFF2-40B4-BE49-F238E27FC236}">
                <a16:creationId xmlns:a16="http://schemas.microsoft.com/office/drawing/2014/main" id="{2F6945BF-634D-ADB6-1F56-3358957D73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E838A5-4A5F-4C23-992E-6B0722A051EE}" type="slidenum">
              <a:rPr lang="en-US" altLang="en-US"/>
              <a:pPr>
                <a:spcBef>
                  <a:spcPct val="0"/>
                </a:spcBef>
              </a:pPr>
              <a:t>63</a:t>
            </a:fld>
            <a:endParaRPr lang="en-US" altLang="en-US"/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258103E4-28E1-993A-83DB-6DCE066346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47460" name="Rectangle 3">
            <a:extLst>
              <a:ext uri="{FF2B5EF4-FFF2-40B4-BE49-F238E27FC236}">
                <a16:creationId xmlns:a16="http://schemas.microsoft.com/office/drawing/2014/main" id="{BC0A9712-00B8-8AA9-1417-8FC7896EA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1400" b="1" i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F73BABEB-BE3B-018B-C88B-97F1ACD0D8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D8AA38-7A47-4764-9FAA-6A6331E0FDCF}" type="slidenum">
              <a:rPr lang="en-US" altLang="en-US"/>
              <a:pPr>
                <a:spcBef>
                  <a:spcPct val="0"/>
                </a:spcBef>
              </a:pPr>
              <a:t>64</a:t>
            </a:fld>
            <a:endParaRPr lang="en-US" altLang="en-US"/>
          </a:p>
        </p:txBody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id="{F0863D9E-6ED7-B147-B92A-2A42F2CB74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200B5D26-1752-3D45-BFA4-91BEB14C01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Pinch with LEFT hand (VERTICALLY).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Caliper in RIGHT hand BELOW LEFT Hand.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>
            <a:extLst>
              <a:ext uri="{FF2B5EF4-FFF2-40B4-BE49-F238E27FC236}">
                <a16:creationId xmlns:a16="http://schemas.microsoft.com/office/drawing/2014/main" id="{31D60857-4236-D937-75F0-E68CDDE3E7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71CDB3-BD12-4E04-905E-A4181A08B863}" type="slidenum">
              <a:rPr lang="en-US" altLang="en-US"/>
              <a:pPr>
                <a:spcBef>
                  <a:spcPct val="0"/>
                </a:spcBef>
              </a:pPr>
              <a:t>65</a:t>
            </a:fld>
            <a:endParaRPr lang="en-US" altLang="en-US"/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id="{DA4FFE58-20D4-50D5-72AB-F41119ACE8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51556" name="Rectangle 3">
            <a:extLst>
              <a:ext uri="{FF2B5EF4-FFF2-40B4-BE49-F238E27FC236}">
                <a16:creationId xmlns:a16="http://schemas.microsoft.com/office/drawing/2014/main" id="{09BA6F1C-5E84-EB3F-37CE-CD6A0EDD9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TRICEPS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Perpendicular</a:t>
            </a:r>
            <a:r>
              <a:rPr lang="en-US" altLang="en-US" sz="1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Caliper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Orientation to site (+)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skinfolds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Calipers in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hand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>
            <a:extLst>
              <a:ext uri="{FF2B5EF4-FFF2-40B4-BE49-F238E27FC236}">
                <a16:creationId xmlns:a16="http://schemas.microsoft.com/office/drawing/2014/main" id="{9EDDC4DF-F2B3-B377-2691-A488CFB70B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D04519-A9F3-4578-89B1-60F1495918C7}" type="slidenum">
              <a:rPr lang="en-US" altLang="en-US"/>
              <a:pPr>
                <a:spcBef>
                  <a:spcPct val="0"/>
                </a:spcBef>
              </a:pPr>
              <a:t>66</a:t>
            </a:fld>
            <a:endParaRPr lang="en-US" altLang="en-US"/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6A62965F-C2F5-20B3-AFE4-65490805CC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53604" name="Rectangle 3">
            <a:extLst>
              <a:ext uri="{FF2B5EF4-FFF2-40B4-BE49-F238E27FC236}">
                <a16:creationId xmlns:a16="http://schemas.microsoft.com/office/drawing/2014/main" id="{D28CBF39-941E-2C45-B0C8-A354B8A2D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SUBSCAPULAR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mechanics </a:t>
            </a:r>
            <a:r>
              <a:rPr lang="en-US" altLang="en-US" sz="1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(will not be vertical…)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AB8D4F49-8CA7-5795-7502-2884E7F6CC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4B729E-502F-4DB8-B91A-33E33E66CE2C}" type="slidenum">
              <a:rPr lang="en-US" altLang="en-US"/>
              <a:pPr>
                <a:spcBef>
                  <a:spcPct val="0"/>
                </a:spcBef>
              </a:pPr>
              <a:t>67</a:t>
            </a:fld>
            <a:endParaRPr lang="en-US" altLang="en-US"/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9CF2644E-9970-DF7E-7BF4-B37B63E6AF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55652" name="Rectangle 3">
            <a:extLst>
              <a:ext uri="{FF2B5EF4-FFF2-40B4-BE49-F238E27FC236}">
                <a16:creationId xmlns:a16="http://schemas.microsoft.com/office/drawing/2014/main" id="{8C15C502-7C6E-BAF2-247E-EA5C1AA1F2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eaLnBrk="1" hangingPunct="1">
              <a:defRPr/>
            </a:pPr>
            <a:r>
              <a:rPr lang="en-US" altLang="en-US" sz="1400"/>
              <a:t>- Avoid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parallax error </a:t>
            </a:r>
            <a:r>
              <a:rPr lang="en-US" altLang="en-US" sz="1400"/>
              <a:t>by looking straight on at the skinfold caliper’s measurement scale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>
                <a:latin typeface="Arial" panose="020B0604020202020204" pitchFamily="34" charset="0"/>
              </a:rPr>
              <a:t>Parallax</a:t>
            </a:r>
            <a:r>
              <a:rPr lang="en-US" altLang="en-US" sz="1400">
                <a:latin typeface="Arial" panose="020B0604020202020204" pitchFamily="34" charset="0"/>
              </a:rPr>
              <a:t> is a displacement or difference in the apparent position of an object viewed along two different lines of sight, and is measured by the angle or semi-angle of inclination between those two lines. 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The term is derived from the Greek word πα</a:t>
            </a:r>
            <a:r>
              <a:rPr lang="en-US" altLang="en-US" sz="1400" err="1">
                <a:latin typeface="Arial" panose="020B0604020202020204" pitchFamily="34" charset="0"/>
              </a:rPr>
              <a:t>ράλλ</a:t>
            </a:r>
            <a:r>
              <a:rPr lang="en-US" altLang="en-US" sz="1400">
                <a:latin typeface="Arial" panose="020B0604020202020204" pitchFamily="34" charset="0"/>
              </a:rPr>
              <a:t>αξις (parallaxis), meaning "alteration".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>
            <a:extLst>
              <a:ext uri="{FF2B5EF4-FFF2-40B4-BE49-F238E27FC236}">
                <a16:creationId xmlns:a16="http://schemas.microsoft.com/office/drawing/2014/main" id="{F5DBE7CD-2202-963C-58BA-AFF198C753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EF3A55-8AE0-4846-8C96-9C6AE042F69E}" type="slidenum">
              <a:rPr lang="en-US" altLang="en-US"/>
              <a:pPr>
                <a:spcBef>
                  <a:spcPct val="0"/>
                </a:spcBef>
              </a:pPr>
              <a:t>68</a:t>
            </a:fld>
            <a:endParaRPr lang="en-US" altLang="en-US"/>
          </a:p>
        </p:txBody>
      </p:sp>
      <p:sp>
        <p:nvSpPr>
          <p:cNvPr id="165891" name="Rectangle 2">
            <a:extLst>
              <a:ext uri="{FF2B5EF4-FFF2-40B4-BE49-F238E27FC236}">
                <a16:creationId xmlns:a16="http://schemas.microsoft.com/office/drawing/2014/main" id="{46D2DE89-DDA5-7C76-5BD3-84E4B4AD26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6DCB3B37-0EB4-2D4F-5347-724060A25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Caliper jaws placed midway between body and crest of skinfold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Caliper perpendicular to skinfold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Read caliper between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2-4 seconds</a:t>
            </a:r>
            <a:r>
              <a:rPr lang="en-US" altLang="en-US" sz="1400"/>
              <a:t> after releasing thumb pressure from caliper </a:t>
            </a:r>
            <a:r>
              <a:rPr lang="en-US" altLang="en-US" sz="1400" i="1"/>
              <a:t>while maintaining skinfold grasp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Get a good pinch!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>
            <a:extLst>
              <a:ext uri="{FF2B5EF4-FFF2-40B4-BE49-F238E27FC236}">
                <a16:creationId xmlns:a16="http://schemas.microsoft.com/office/drawing/2014/main" id="{D1F5FF43-75A8-CC54-FACC-34601966C0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D0BC6E-3536-4A24-A41A-434DBA53B5D0}" type="slidenum">
              <a:rPr lang="en-US" altLang="en-US"/>
              <a:pPr>
                <a:spcBef>
                  <a:spcPct val="0"/>
                </a:spcBef>
              </a:pPr>
              <a:t>69</a:t>
            </a:fld>
            <a:endParaRPr lang="en-US" altLang="en-US"/>
          </a:p>
        </p:txBody>
      </p:sp>
      <p:sp>
        <p:nvSpPr>
          <p:cNvPr id="167939" name="Rectangle 2">
            <a:extLst>
              <a:ext uri="{FF2B5EF4-FFF2-40B4-BE49-F238E27FC236}">
                <a16:creationId xmlns:a16="http://schemas.microsoft.com/office/drawing/2014/main" id="{9F2E8E05-3EC0-6A75-4ADE-0B928176C8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59748" name="Rectangle 3">
            <a:extLst>
              <a:ext uri="{FF2B5EF4-FFF2-40B4-BE49-F238E27FC236}">
                <a16:creationId xmlns:a16="http://schemas.microsoft.com/office/drawing/2014/main" id="{BEDF19BD-41B4-9FF5-CFA7-D5413A4F9A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lnSpc>
                <a:spcPct val="150000"/>
              </a:lnSpc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measurement from caliper to the nearest 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 (half) mm</a:t>
            </a:r>
          </a:p>
          <a:p>
            <a:pPr marL="171450" indent="-171450" eaLnBrk="1" hangingPunct="1">
              <a:lnSpc>
                <a:spcPct val="150000"/>
              </a:lnSpc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assistant record your measurements</a:t>
            </a:r>
          </a:p>
          <a:p>
            <a:pPr marL="171450" indent="-171450" eaLnBrk="1" hangingPunct="1">
              <a:lnSpc>
                <a:spcPct val="150000"/>
              </a:lnSpc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ROTATE to next site</a:t>
            </a:r>
          </a:p>
          <a:p>
            <a:pPr marL="171450" indent="-171450" eaLnBrk="1" hangingPunct="1">
              <a:lnSpc>
                <a:spcPct val="150000"/>
              </a:lnSpc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to SAME site to obtain subsequent measures </a:t>
            </a:r>
            <a:r>
              <a:rPr lang="en-US" altLang="en-US" sz="1400" u="sng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greater than a 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mm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variance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F725A703-6EA2-5C88-E171-12D409C8A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F978A11E-3A05-E20B-FC65-46BD22AB7D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Basic concepts of Weight Management &amp; Nutrition</a:t>
            </a:r>
          </a:p>
          <a:p>
            <a:pPr marL="171450" indent="-1714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Seminar materials to help!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30C61A24-B3C8-09E5-A349-40BCC90555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75CD85-A760-4057-A937-41E32CAB997B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>
            <a:extLst>
              <a:ext uri="{FF2B5EF4-FFF2-40B4-BE49-F238E27FC236}">
                <a16:creationId xmlns:a16="http://schemas.microsoft.com/office/drawing/2014/main" id="{8A0431A4-B785-14B5-9C48-0D6B10DA65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621A1F-4102-47D9-8676-43FC35F0A668}" type="slidenum">
              <a:rPr lang="en-US" altLang="en-US"/>
              <a:pPr>
                <a:spcBef>
                  <a:spcPct val="0"/>
                </a:spcBef>
              </a:pPr>
              <a:t>70</a:t>
            </a:fld>
            <a:endParaRPr lang="en-US" altLang="en-US"/>
          </a:p>
        </p:txBody>
      </p:sp>
      <p:sp>
        <p:nvSpPr>
          <p:cNvPr id="169987" name="Rectangle 2">
            <a:extLst>
              <a:ext uri="{FF2B5EF4-FFF2-40B4-BE49-F238E27FC236}">
                <a16:creationId xmlns:a16="http://schemas.microsoft.com/office/drawing/2014/main" id="{06BDADA5-17E9-2E8C-DCC1-33A4B6BFD1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69988" name="Rectangle 3">
            <a:extLst>
              <a:ext uri="{FF2B5EF4-FFF2-40B4-BE49-F238E27FC236}">
                <a16:creationId xmlns:a16="http://schemas.microsoft.com/office/drawing/2014/main" id="{74321690-FBBB-0F85-F55B-8AD643A19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>
            <a:extLst>
              <a:ext uri="{FF2B5EF4-FFF2-40B4-BE49-F238E27FC236}">
                <a16:creationId xmlns:a16="http://schemas.microsoft.com/office/drawing/2014/main" id="{9185CD7E-7BEE-23B6-1891-A7C879CD8A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EB7744-DCAC-4746-8741-5347B6B30AAC}" type="slidenum">
              <a:rPr lang="en-US" altLang="en-US"/>
              <a:pPr>
                <a:spcBef>
                  <a:spcPct val="0"/>
                </a:spcBef>
              </a:pPr>
              <a:t>71</a:t>
            </a:fld>
            <a:endParaRPr lang="en-US" altLang="en-US"/>
          </a:p>
        </p:txBody>
      </p:sp>
      <p:sp>
        <p:nvSpPr>
          <p:cNvPr id="172035" name="Rectangle 2">
            <a:extLst>
              <a:ext uri="{FF2B5EF4-FFF2-40B4-BE49-F238E27FC236}">
                <a16:creationId xmlns:a16="http://schemas.microsoft.com/office/drawing/2014/main" id="{DFD01A93-AE55-895E-63EB-11BBE0B965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72036" name="Rectangle 3">
            <a:extLst>
              <a:ext uri="{FF2B5EF4-FFF2-40B4-BE49-F238E27FC236}">
                <a16:creationId xmlns:a16="http://schemas.microsoft.com/office/drawing/2014/main" id="{9079A65F-9558-5324-A613-BE8D64ECD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>
            <a:extLst>
              <a:ext uri="{FF2B5EF4-FFF2-40B4-BE49-F238E27FC236}">
                <a16:creationId xmlns:a16="http://schemas.microsoft.com/office/drawing/2014/main" id="{13881A6D-CC6A-6A3E-EE78-E0F75489F4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1D6222-F40A-494D-9C52-1BBF0AB2E280}" type="slidenum">
              <a:rPr lang="en-US" altLang="en-US"/>
              <a:pPr>
                <a:spcBef>
                  <a:spcPct val="0"/>
                </a:spcBef>
              </a:pPr>
              <a:t>72</a:t>
            </a:fld>
            <a:endParaRPr lang="en-US" altLang="en-US"/>
          </a:p>
        </p:txBody>
      </p:sp>
      <p:sp>
        <p:nvSpPr>
          <p:cNvPr id="174083" name="Rectangle 2">
            <a:extLst>
              <a:ext uri="{FF2B5EF4-FFF2-40B4-BE49-F238E27FC236}">
                <a16:creationId xmlns:a16="http://schemas.microsoft.com/office/drawing/2014/main" id="{38E6EFC6-E2ED-0D82-9DFE-5D6F25DD12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74084" name="Rectangle 3">
            <a:extLst>
              <a:ext uri="{FF2B5EF4-FFF2-40B4-BE49-F238E27FC236}">
                <a16:creationId xmlns:a16="http://schemas.microsoft.com/office/drawing/2014/main" id="{970E01EB-8D41-CA1D-7D6B-D186145F5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>
            <a:extLst>
              <a:ext uri="{FF2B5EF4-FFF2-40B4-BE49-F238E27FC236}">
                <a16:creationId xmlns:a16="http://schemas.microsoft.com/office/drawing/2014/main" id="{01BAB5D2-2FEE-0365-51F1-706C6E1FAB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B7367B-7AF7-4E56-87E6-8B52B58AE71D}" type="slidenum">
              <a:rPr lang="en-US" altLang="en-US"/>
              <a:pPr>
                <a:spcBef>
                  <a:spcPct val="0"/>
                </a:spcBef>
              </a:pPr>
              <a:t>73</a:t>
            </a:fld>
            <a:endParaRPr lang="en-US" altLang="en-US"/>
          </a:p>
        </p:txBody>
      </p:sp>
      <p:sp>
        <p:nvSpPr>
          <p:cNvPr id="176131" name="Rectangle 2">
            <a:extLst>
              <a:ext uri="{FF2B5EF4-FFF2-40B4-BE49-F238E27FC236}">
                <a16:creationId xmlns:a16="http://schemas.microsoft.com/office/drawing/2014/main" id="{74B25031-0CCF-9401-AA95-AFDCD84B56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76132" name="Rectangle 3">
            <a:extLst>
              <a:ext uri="{FF2B5EF4-FFF2-40B4-BE49-F238E27FC236}">
                <a16:creationId xmlns:a16="http://schemas.microsoft.com/office/drawing/2014/main" id="{9F0DD347-C4BD-5FF7-20DC-19CCC681F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>
            <a:extLst>
              <a:ext uri="{FF2B5EF4-FFF2-40B4-BE49-F238E27FC236}">
                <a16:creationId xmlns:a16="http://schemas.microsoft.com/office/drawing/2014/main" id="{EB76F160-E1AB-B89A-3E88-729AF36E1F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A21AE3-1320-48E5-9B63-000D83439054}" type="slidenum">
              <a:rPr lang="en-US" altLang="en-US"/>
              <a:pPr>
                <a:spcBef>
                  <a:spcPct val="0"/>
                </a:spcBef>
              </a:pPr>
              <a:t>74</a:t>
            </a:fld>
            <a:endParaRPr lang="en-US" altLang="en-US"/>
          </a:p>
        </p:txBody>
      </p:sp>
      <p:sp>
        <p:nvSpPr>
          <p:cNvPr id="178179" name="Rectangle 2">
            <a:extLst>
              <a:ext uri="{FF2B5EF4-FFF2-40B4-BE49-F238E27FC236}">
                <a16:creationId xmlns:a16="http://schemas.microsoft.com/office/drawing/2014/main" id="{F07E49DC-4C6D-D70E-FB85-4F300AEE41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78180" name="Rectangle 3">
            <a:extLst>
              <a:ext uri="{FF2B5EF4-FFF2-40B4-BE49-F238E27FC236}">
                <a16:creationId xmlns:a16="http://schemas.microsoft.com/office/drawing/2014/main" id="{CCAD5353-2872-6B27-A26A-3E1F07B45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>
            <a:extLst>
              <a:ext uri="{FF2B5EF4-FFF2-40B4-BE49-F238E27FC236}">
                <a16:creationId xmlns:a16="http://schemas.microsoft.com/office/drawing/2014/main" id="{F8A22991-E2CA-57BE-E727-9CB5D581FB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CFAF7A-AFA8-4451-9CE1-646B25AA78C3}" type="slidenum">
              <a:rPr lang="en-US" altLang="en-US"/>
              <a:pPr>
                <a:spcBef>
                  <a:spcPct val="0"/>
                </a:spcBef>
              </a:pPr>
              <a:t>75</a:t>
            </a:fld>
            <a:endParaRPr lang="en-US" altLang="en-US"/>
          </a:p>
        </p:txBody>
      </p:sp>
      <p:sp>
        <p:nvSpPr>
          <p:cNvPr id="180227" name="Rectangle 2">
            <a:extLst>
              <a:ext uri="{FF2B5EF4-FFF2-40B4-BE49-F238E27FC236}">
                <a16:creationId xmlns:a16="http://schemas.microsoft.com/office/drawing/2014/main" id="{30B17857-4D29-772D-C115-42B2D59289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80228" name="Rectangle 3">
            <a:extLst>
              <a:ext uri="{FF2B5EF4-FFF2-40B4-BE49-F238E27FC236}">
                <a16:creationId xmlns:a16="http://schemas.microsoft.com/office/drawing/2014/main" id="{7069DA2F-DF79-E6F2-B5C4-3228B21D9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>
            <a:extLst>
              <a:ext uri="{FF2B5EF4-FFF2-40B4-BE49-F238E27FC236}">
                <a16:creationId xmlns:a16="http://schemas.microsoft.com/office/drawing/2014/main" id="{714C5AD5-BECB-F608-CC1C-0FC21A7BD7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9EAF53-F422-494A-9FFF-55E4C1157D42}" type="slidenum">
              <a:rPr lang="en-US" altLang="en-US"/>
              <a:pPr>
                <a:spcBef>
                  <a:spcPct val="0"/>
                </a:spcBef>
              </a:pPr>
              <a:t>76</a:t>
            </a:fld>
            <a:endParaRPr lang="en-US" altLang="en-US"/>
          </a:p>
        </p:txBody>
      </p:sp>
      <p:sp>
        <p:nvSpPr>
          <p:cNvPr id="182275" name="Rectangle 2">
            <a:extLst>
              <a:ext uri="{FF2B5EF4-FFF2-40B4-BE49-F238E27FC236}">
                <a16:creationId xmlns:a16="http://schemas.microsoft.com/office/drawing/2014/main" id="{5612A8DE-8CE2-C2F5-0E7E-739BCFDD4B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74084" name="Rectangle 3">
            <a:extLst>
              <a:ext uri="{FF2B5EF4-FFF2-40B4-BE49-F238E27FC236}">
                <a16:creationId xmlns:a16="http://schemas.microsoft.com/office/drawing/2014/main" id="{ED612FF1-992F-202B-A264-0638D68516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/>
              <a:t>REMINDER:</a:t>
            </a:r>
          </a:p>
          <a:p>
            <a:pPr marL="171450" indent="-171450" eaLnBrk="1" hangingPunct="1"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/>
              <a:t>Differences 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</a:t>
            </a:r>
            <a:r>
              <a:rPr lang="en-US" altLang="en-US" sz="1400"/>
              <a:t> than 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mm </a:t>
            </a:r>
            <a:r>
              <a:rPr lang="en-US" altLang="en-US" sz="1400"/>
              <a:t>will </a:t>
            </a:r>
            <a:r>
              <a:rPr lang="en-US" altLang="en-US" sz="1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altLang="en-US" sz="1400"/>
              <a:t> be accepted by </a:t>
            </a:r>
            <a:r>
              <a:rPr lang="en-US" altLang="en-US" sz="1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trackwrestling</a:t>
            </a:r>
            <a:endParaRPr lang="en-US" alt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eaLnBrk="1" hangingPunct="1"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/>
              <a:t>Assessors maintain all original data sheets in a secure location for </a:t>
            </a:r>
            <a:r>
              <a:rPr lang="en-US" altLang="en-US" sz="1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(1) </a:t>
            </a:r>
            <a:r>
              <a:rPr lang="en-US" altLang="en-US" sz="1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calendar year</a:t>
            </a:r>
            <a:endParaRPr lang="en-US" altLang="en-US"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>
            <a:extLst>
              <a:ext uri="{FF2B5EF4-FFF2-40B4-BE49-F238E27FC236}">
                <a16:creationId xmlns:a16="http://schemas.microsoft.com/office/drawing/2014/main" id="{4211D474-E8DB-D05C-8A7F-C0F9C6EAED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EECB77-E8A0-4EFD-8762-78A63A286BE0}" type="slidenum">
              <a:rPr lang="en-US" altLang="en-US"/>
              <a:pPr>
                <a:spcBef>
                  <a:spcPct val="0"/>
                </a:spcBef>
              </a:pPr>
              <a:t>77</a:t>
            </a:fld>
            <a:endParaRPr lang="en-US" altLang="en-US"/>
          </a:p>
        </p:txBody>
      </p:sp>
      <p:sp>
        <p:nvSpPr>
          <p:cNvPr id="184323" name="Rectangle 2">
            <a:extLst>
              <a:ext uri="{FF2B5EF4-FFF2-40B4-BE49-F238E27FC236}">
                <a16:creationId xmlns:a16="http://schemas.microsoft.com/office/drawing/2014/main" id="{9B180181-BE02-BD8D-760E-8F377AC273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84324" name="Rectangle 3">
            <a:extLst>
              <a:ext uri="{FF2B5EF4-FFF2-40B4-BE49-F238E27FC236}">
                <a16:creationId xmlns:a16="http://schemas.microsoft.com/office/drawing/2014/main" id="{0B1E415E-9383-9E98-CFDF-77B8C35EE5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>
            <a:extLst>
              <a:ext uri="{FF2B5EF4-FFF2-40B4-BE49-F238E27FC236}">
                <a16:creationId xmlns:a16="http://schemas.microsoft.com/office/drawing/2014/main" id="{1E593CC9-667F-7E88-9B84-30494BD7DA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95A043-2E5A-4BE1-A25B-8C65D5ED5523}" type="slidenum">
              <a:rPr lang="en-US" altLang="en-US"/>
              <a:pPr>
                <a:spcBef>
                  <a:spcPct val="0"/>
                </a:spcBef>
              </a:pPr>
              <a:t>78</a:t>
            </a:fld>
            <a:endParaRPr lang="en-US" altLang="en-US"/>
          </a:p>
        </p:txBody>
      </p:sp>
      <p:sp>
        <p:nvSpPr>
          <p:cNvPr id="186371" name="Rectangle 2">
            <a:extLst>
              <a:ext uri="{FF2B5EF4-FFF2-40B4-BE49-F238E27FC236}">
                <a16:creationId xmlns:a16="http://schemas.microsoft.com/office/drawing/2014/main" id="{2727BC7D-5178-38B6-4230-B07A1F16F4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86372" name="Rectangle 3">
            <a:extLst>
              <a:ext uri="{FF2B5EF4-FFF2-40B4-BE49-F238E27FC236}">
                <a16:creationId xmlns:a16="http://schemas.microsoft.com/office/drawing/2014/main" id="{6375BA2C-E103-CDE9-ACFA-0512EE0792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>
            <a:extLst>
              <a:ext uri="{FF2B5EF4-FFF2-40B4-BE49-F238E27FC236}">
                <a16:creationId xmlns:a16="http://schemas.microsoft.com/office/drawing/2014/main" id="{1BE026CA-C100-4655-2882-70DC8ABDAA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267ABC-5133-4A2B-8519-D8C955E3D6F7}" type="slidenum">
              <a:rPr lang="en-US" altLang="en-US"/>
              <a:pPr>
                <a:spcBef>
                  <a:spcPct val="0"/>
                </a:spcBef>
              </a:pPr>
              <a:t>79</a:t>
            </a:fld>
            <a:endParaRPr lang="en-US" altLang="en-US"/>
          </a:p>
        </p:txBody>
      </p:sp>
      <p:sp>
        <p:nvSpPr>
          <p:cNvPr id="188419" name="Rectangle 2">
            <a:extLst>
              <a:ext uri="{FF2B5EF4-FFF2-40B4-BE49-F238E27FC236}">
                <a16:creationId xmlns:a16="http://schemas.microsoft.com/office/drawing/2014/main" id="{2A091E31-91A5-54E3-FF12-22B89888C7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88420" name="Rectangle 3">
            <a:extLst>
              <a:ext uri="{FF2B5EF4-FFF2-40B4-BE49-F238E27FC236}">
                <a16:creationId xmlns:a16="http://schemas.microsoft.com/office/drawing/2014/main" id="{118E4DBE-326A-A184-AEC9-15412BB68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4C4031EA-BF1C-8201-84C5-8CFC605968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B55323-38AC-116A-C834-3AF08740B2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/>
              <a:t>Program presentations (ATC?)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/>
              <a:t>Web based materials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/>
              <a:t>Video (NEW)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/>
          </a:p>
          <a:p>
            <a:pPr>
              <a:defRPr/>
            </a:pPr>
            <a:endParaRPr 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83D663F-D28E-9DF8-250B-BCC336E935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25C137-E565-4C57-B7CB-00AEF002EC16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>
            <a:extLst>
              <a:ext uri="{FF2B5EF4-FFF2-40B4-BE49-F238E27FC236}">
                <a16:creationId xmlns:a16="http://schemas.microsoft.com/office/drawing/2014/main" id="{C6D6CC54-0DF8-054A-6471-C77CC78680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3855BA-3B4C-4CB9-AB30-1D7DCDE7B519}" type="slidenum">
              <a:rPr lang="en-US" altLang="en-US"/>
              <a:pPr>
                <a:spcBef>
                  <a:spcPct val="0"/>
                </a:spcBef>
              </a:pPr>
              <a:t>80</a:t>
            </a:fld>
            <a:endParaRPr lang="en-US" altLang="en-US"/>
          </a:p>
        </p:txBody>
      </p:sp>
      <p:sp>
        <p:nvSpPr>
          <p:cNvPr id="190467" name="Rectangle 2">
            <a:extLst>
              <a:ext uri="{FF2B5EF4-FFF2-40B4-BE49-F238E27FC236}">
                <a16:creationId xmlns:a16="http://schemas.microsoft.com/office/drawing/2014/main" id="{7BBB95FB-83AE-4A5E-ACD7-90960E3A8F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82276" name="Rectangle 3">
            <a:extLst>
              <a:ext uri="{FF2B5EF4-FFF2-40B4-BE49-F238E27FC236}">
                <a16:creationId xmlns:a16="http://schemas.microsoft.com/office/drawing/2014/main" id="{1A276941-7147-9A6A-8117-4ABB26988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Answer: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21.302 body fat % 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>
            <a:extLst>
              <a:ext uri="{FF2B5EF4-FFF2-40B4-BE49-F238E27FC236}">
                <a16:creationId xmlns:a16="http://schemas.microsoft.com/office/drawing/2014/main" id="{074A4DC2-43D7-F57C-D1EF-FFD405BEB0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F9B06F-00DB-49D8-95DC-F339292A18E1}" type="slidenum">
              <a:rPr lang="en-US" altLang="en-US"/>
              <a:pPr>
                <a:spcBef>
                  <a:spcPct val="0"/>
                </a:spcBef>
              </a:pPr>
              <a:t>81</a:t>
            </a:fld>
            <a:endParaRPr lang="en-US" altLang="en-US"/>
          </a:p>
        </p:txBody>
      </p:sp>
      <p:sp>
        <p:nvSpPr>
          <p:cNvPr id="192515" name="Rectangle 2">
            <a:extLst>
              <a:ext uri="{FF2B5EF4-FFF2-40B4-BE49-F238E27FC236}">
                <a16:creationId xmlns:a16="http://schemas.microsoft.com/office/drawing/2014/main" id="{32D59F95-7CEF-C449-2BF9-236EA1BBC9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84324" name="Rectangle 3">
            <a:extLst>
              <a:ext uri="{FF2B5EF4-FFF2-40B4-BE49-F238E27FC236}">
                <a16:creationId xmlns:a16="http://schemas.microsoft.com/office/drawing/2014/main" id="{C4E66A33-FB20-5227-01E9-276741B85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Answer: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110.4 </a:t>
            </a:r>
            <a:r>
              <a:rPr lang="en-US" sz="1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lbs</a:t>
            </a:r>
            <a:r>
              <a:rPr lang="en-US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(Minimum Wrestling Weight)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>
            <a:extLst>
              <a:ext uri="{FF2B5EF4-FFF2-40B4-BE49-F238E27FC236}">
                <a16:creationId xmlns:a16="http://schemas.microsoft.com/office/drawing/2014/main" id="{8F0AF3F9-2DD2-C370-00A4-6529280320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865039-DD15-4415-BD15-F22EBD01DBF7}" type="slidenum">
              <a:rPr lang="en-US" altLang="en-US"/>
              <a:pPr>
                <a:spcBef>
                  <a:spcPct val="0"/>
                </a:spcBef>
              </a:pPr>
              <a:t>82</a:t>
            </a:fld>
            <a:endParaRPr lang="en-US" altLang="en-US"/>
          </a:p>
        </p:txBody>
      </p:sp>
      <p:sp>
        <p:nvSpPr>
          <p:cNvPr id="194563" name="Rectangle 2">
            <a:extLst>
              <a:ext uri="{FF2B5EF4-FFF2-40B4-BE49-F238E27FC236}">
                <a16:creationId xmlns:a16="http://schemas.microsoft.com/office/drawing/2014/main" id="{BB91D70C-44A5-9FC6-9EC0-8D00208501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86372" name="Rectangle 3">
            <a:extLst>
              <a:ext uri="{FF2B5EF4-FFF2-40B4-BE49-F238E27FC236}">
                <a16:creationId xmlns:a16="http://schemas.microsoft.com/office/drawing/2014/main" id="{F657A934-B05C-1A83-52D3-5F1335855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Appeal Process – Step 1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Reassessment by </a:t>
            </a:r>
            <a:r>
              <a:rPr lang="en-US" altLang="en-US" sz="1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Assessor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 i="1"/>
              <a:t>Step1 may be bypassed and only Step 2 performed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Most advantageous to asses near the 14</a:t>
            </a:r>
            <a:r>
              <a:rPr lang="en-US" altLang="en-US" sz="1400" baseline="30000">
                <a:latin typeface="Arial" panose="020B0604020202020204" pitchFamily="34" charset="0"/>
              </a:rPr>
              <a:t>th</a:t>
            </a:r>
            <a:r>
              <a:rPr lang="en-US" altLang="en-US" sz="1400">
                <a:latin typeface="Arial" panose="020B0604020202020204" pitchFamily="34" charset="0"/>
              </a:rPr>
              <a:t> day.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No EXTRA days! (Assessor “wedding”…)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 err="1">
                <a:latin typeface="Arial" panose="020B0604020202020204" pitchFamily="34" charset="0"/>
              </a:rPr>
              <a:t>Assesor</a:t>
            </a:r>
            <a:r>
              <a:rPr lang="en-US" altLang="en-US" sz="1400">
                <a:latin typeface="Arial" panose="020B0604020202020204" pitchFamily="34" charset="0"/>
              </a:rPr>
              <a:t> may “enter” after the 14</a:t>
            </a:r>
            <a:r>
              <a:rPr lang="en-US" altLang="en-US" sz="1400" baseline="30000">
                <a:latin typeface="Arial" panose="020B0604020202020204" pitchFamily="34" charset="0"/>
              </a:rPr>
              <a:t>th</a:t>
            </a:r>
            <a:r>
              <a:rPr lang="en-US" altLang="en-US" sz="1400">
                <a:latin typeface="Arial" panose="020B0604020202020204" pitchFamily="34" charset="0"/>
              </a:rPr>
              <a:t> day, but wrestler should not compete at the new weight until it goes through and is posted on Track</a:t>
            </a:r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>
            <a:extLst>
              <a:ext uri="{FF2B5EF4-FFF2-40B4-BE49-F238E27FC236}">
                <a16:creationId xmlns:a16="http://schemas.microsoft.com/office/drawing/2014/main" id="{087BAB83-1D15-F02F-EA7B-456030F877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D7B05D-7470-43F6-AB8D-C415710A10BB}" type="slidenum">
              <a:rPr lang="en-US" altLang="en-US"/>
              <a:pPr>
                <a:spcBef>
                  <a:spcPct val="0"/>
                </a:spcBef>
              </a:pPr>
              <a:t>83</a:t>
            </a:fld>
            <a:endParaRPr lang="en-US" altLang="en-US"/>
          </a:p>
        </p:txBody>
      </p:sp>
      <p:sp>
        <p:nvSpPr>
          <p:cNvPr id="196611" name="Rectangle 2">
            <a:extLst>
              <a:ext uri="{FF2B5EF4-FFF2-40B4-BE49-F238E27FC236}">
                <a16:creationId xmlns:a16="http://schemas.microsoft.com/office/drawing/2014/main" id="{0C69A984-3DC1-7F61-BF09-1336C66835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88420" name="Rectangle 3">
            <a:extLst>
              <a:ext uri="{FF2B5EF4-FFF2-40B4-BE49-F238E27FC236}">
                <a16:creationId xmlns:a16="http://schemas.microsoft.com/office/drawing/2014/main" id="{6C91DAA0-F87C-907B-D4BE-ACE41219F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Appeal Process – Step 2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Hydrostatic/DXA Weighing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i="1" dirty="0"/>
              <a:t>1 Skin Fold FIRST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i="1" dirty="0"/>
              <a:t>Hydrostatic/DXA Results are </a:t>
            </a:r>
            <a:r>
              <a:rPr lang="en-US" altLang="en-US" sz="1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</a:t>
            </a:r>
            <a:r>
              <a:rPr lang="en-US" altLang="en-US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altLang="en-US" sz="1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BINDING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Inform: 70% lower, 20% same, 10% UP!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dirty="0"/>
              <a:t>School files “Hydrostatic/DXA Weighing Proposal” prior to testing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Hydro/DXA appeal ends </a:t>
            </a:r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15th</a:t>
            </a: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dirty="0"/>
              <a:t>Facilities approved by MHSAA (</a:t>
            </a:r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www.mhsaa.com</a:t>
            </a:r>
            <a:r>
              <a:rPr lang="en-US" altLang="en-US" sz="1400" dirty="0"/>
              <a:t>)</a:t>
            </a:r>
            <a:endParaRPr lang="en-US" altLang="en-US" sz="1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171450" indent="-171450" eaLnBrk="1" hangingPunct="1">
              <a:buFontTx/>
              <a:buChar char="-"/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>
            <a:extLst>
              <a:ext uri="{FF2B5EF4-FFF2-40B4-BE49-F238E27FC236}">
                <a16:creationId xmlns:a16="http://schemas.microsoft.com/office/drawing/2014/main" id="{08B72D51-3F96-BC77-E85E-2624F1F112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DC6317-DBE2-4FD2-9633-8CDBBF08F306}" type="slidenum">
              <a:rPr lang="en-US" altLang="en-US"/>
              <a:pPr>
                <a:spcBef>
                  <a:spcPct val="0"/>
                </a:spcBef>
              </a:pPr>
              <a:t>84</a:t>
            </a:fld>
            <a:endParaRPr lang="en-US" altLang="en-US"/>
          </a:p>
        </p:txBody>
      </p:sp>
      <p:sp>
        <p:nvSpPr>
          <p:cNvPr id="198659" name="Rectangle 2">
            <a:extLst>
              <a:ext uri="{FF2B5EF4-FFF2-40B4-BE49-F238E27FC236}">
                <a16:creationId xmlns:a16="http://schemas.microsoft.com/office/drawing/2014/main" id="{D5C1163E-6236-B945-3D81-83202D983F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90468" name="Rectangle 3">
            <a:extLst>
              <a:ext uri="{FF2B5EF4-FFF2-40B4-BE49-F238E27FC236}">
                <a16:creationId xmlns:a16="http://schemas.microsoft.com/office/drawing/2014/main" id="{CAC1669A-2010-9B9A-9D36-2A517C8EA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/>
              <a:t>14 day appeal period starts on the day following the original “Alpha Weigh-In” attempt</a:t>
            </a:r>
          </a:p>
          <a:p>
            <a:pPr marL="171450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1.5%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weight reduction allowed days 1-14</a:t>
            </a:r>
          </a:p>
          <a:p>
            <a:pPr marL="171450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/>
              <a:t>Hydrostatic/DXA weighing option ends on </a:t>
            </a:r>
            <a:r>
              <a:rPr lang="en-US" altLang="en-US" sz="1400" b="1"/>
              <a:t>JAN 15th</a:t>
            </a:r>
            <a:r>
              <a:rPr lang="en-US" altLang="en-US" sz="1400"/>
              <a:t>!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>
            <a:extLst>
              <a:ext uri="{FF2B5EF4-FFF2-40B4-BE49-F238E27FC236}">
                <a16:creationId xmlns:a16="http://schemas.microsoft.com/office/drawing/2014/main" id="{D2ADB53D-F005-C5DD-8085-AEF44DD6C9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A6A82C-D5F7-C4C4-68B9-740BD4DC0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Completion of course:                   </a:t>
            </a: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MHSAA/TW will email each assessor their user ID &amp; password.</a:t>
            </a: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u="sng"/>
              <a:t>ONLY</a:t>
            </a:r>
            <a:r>
              <a:rPr lang="en-US" altLang="en-US" sz="1400"/>
              <a:t> the registered assessor shall input data and use their ID and password.</a:t>
            </a: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SHARE YOUR PASSWORD WITH ANYONE!</a:t>
            </a:r>
            <a:endParaRPr lang="en-US" altLang="en-US" sz="1400" b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Keep hard copy (worksheets) for your records   </a:t>
            </a: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1 calendar year (back up)</a:t>
            </a: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Worksheets are available at MHSAA.com.</a:t>
            </a:r>
          </a:p>
          <a:p>
            <a:pPr>
              <a:defRPr/>
            </a:pPr>
            <a:endParaRPr lang="en-US"/>
          </a:p>
        </p:txBody>
      </p:sp>
      <p:sp>
        <p:nvSpPr>
          <p:cNvPr id="200708" name="Slide Number Placeholder 3">
            <a:extLst>
              <a:ext uri="{FF2B5EF4-FFF2-40B4-BE49-F238E27FC236}">
                <a16:creationId xmlns:a16="http://schemas.microsoft.com/office/drawing/2014/main" id="{531D601B-94AF-8143-4967-23D14D0D1E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03E673-8D46-4774-8225-E7E5627592D4}" type="slidenum">
              <a:rPr lang="en-US" altLang="en-US"/>
              <a:pPr/>
              <a:t>85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>
            <a:extLst>
              <a:ext uri="{FF2B5EF4-FFF2-40B4-BE49-F238E27FC236}">
                <a16:creationId xmlns:a16="http://schemas.microsoft.com/office/drawing/2014/main" id="{DF55E6BF-40C4-6300-A3BF-C267849C81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>
            <a:extLst>
              <a:ext uri="{FF2B5EF4-FFF2-40B4-BE49-F238E27FC236}">
                <a16:creationId xmlns:a16="http://schemas.microsoft.com/office/drawing/2014/main" id="{BB6AF7A4-5905-B7C9-C76D-3AAF63933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2756" name="Slide Number Placeholder 3">
            <a:extLst>
              <a:ext uri="{FF2B5EF4-FFF2-40B4-BE49-F238E27FC236}">
                <a16:creationId xmlns:a16="http://schemas.microsoft.com/office/drawing/2014/main" id="{0755A67D-C9E9-AC5F-DB08-6324553AC8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F92BD9-AE1E-40C7-B6B0-F56E5CBA7405}" type="slidenum">
              <a:rPr lang="en-US" altLang="en-US"/>
              <a:pPr/>
              <a:t>86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>
            <a:extLst>
              <a:ext uri="{FF2B5EF4-FFF2-40B4-BE49-F238E27FC236}">
                <a16:creationId xmlns:a16="http://schemas.microsoft.com/office/drawing/2014/main" id="{C307AB8B-37D3-BDE0-6252-4799C61A21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>
            <a:extLst>
              <a:ext uri="{FF2B5EF4-FFF2-40B4-BE49-F238E27FC236}">
                <a16:creationId xmlns:a16="http://schemas.microsoft.com/office/drawing/2014/main" id="{6ADCB1A7-843D-832E-3CA8-7C076FBF1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04" name="Slide Number Placeholder 3">
            <a:extLst>
              <a:ext uri="{FF2B5EF4-FFF2-40B4-BE49-F238E27FC236}">
                <a16:creationId xmlns:a16="http://schemas.microsoft.com/office/drawing/2014/main" id="{D59E7009-E7EB-268D-892B-A8A7C7983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D85B48-1493-4EA0-B555-ADE214FA21AD}" type="slidenum">
              <a:rPr lang="en-US" altLang="en-US"/>
              <a:pPr/>
              <a:t>87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>
            <a:extLst>
              <a:ext uri="{FF2B5EF4-FFF2-40B4-BE49-F238E27FC236}">
                <a16:creationId xmlns:a16="http://schemas.microsoft.com/office/drawing/2014/main" id="{BBDCD0FB-E354-2BE2-8242-568F4184E6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>
            <a:extLst>
              <a:ext uri="{FF2B5EF4-FFF2-40B4-BE49-F238E27FC236}">
                <a16:creationId xmlns:a16="http://schemas.microsoft.com/office/drawing/2014/main" id="{B87F425F-8D1C-4103-36DE-A2B6DE01E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6852" name="Slide Number Placeholder 3">
            <a:extLst>
              <a:ext uri="{FF2B5EF4-FFF2-40B4-BE49-F238E27FC236}">
                <a16:creationId xmlns:a16="http://schemas.microsoft.com/office/drawing/2014/main" id="{0EBCA3F2-200E-E81E-C922-D3C4486CC0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9F7FEC-8DEB-40E6-B655-EC21F66BC38B}" type="slidenum">
              <a:rPr lang="en-US" altLang="en-US"/>
              <a:pPr/>
              <a:t>88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>
            <a:extLst>
              <a:ext uri="{FF2B5EF4-FFF2-40B4-BE49-F238E27FC236}">
                <a16:creationId xmlns:a16="http://schemas.microsoft.com/office/drawing/2014/main" id="{B2FCEF1C-8207-2395-ABCD-004F8F95A0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>
            <a:extLst>
              <a:ext uri="{FF2B5EF4-FFF2-40B4-BE49-F238E27FC236}">
                <a16:creationId xmlns:a16="http://schemas.microsoft.com/office/drawing/2014/main" id="{43CABA4A-781D-7E55-5D93-DE99A86226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8900" name="Slide Number Placeholder 3">
            <a:extLst>
              <a:ext uri="{FF2B5EF4-FFF2-40B4-BE49-F238E27FC236}">
                <a16:creationId xmlns:a16="http://schemas.microsoft.com/office/drawing/2014/main" id="{4CC84964-3D3A-D2C3-D933-6325AE313D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6A474A-C410-4176-9560-7212191172F3}" type="slidenum">
              <a:rPr lang="en-US" altLang="en-US"/>
              <a:pPr/>
              <a:t>89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666A620F-CC6B-DD4C-6656-386FF40C43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7C5562-D867-484F-856E-B1384B87CC38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C8A55983-9C5F-6DB9-DD27-7F38DD71DD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B6790E8-0164-CDEE-2D4C-C49CF17FB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>
            <a:extLst>
              <a:ext uri="{FF2B5EF4-FFF2-40B4-BE49-F238E27FC236}">
                <a16:creationId xmlns:a16="http://schemas.microsoft.com/office/drawing/2014/main" id="{79151F80-0094-1E0C-18E1-F1951D9E57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Notes Placeholder 2">
            <a:extLst>
              <a:ext uri="{FF2B5EF4-FFF2-40B4-BE49-F238E27FC236}">
                <a16:creationId xmlns:a16="http://schemas.microsoft.com/office/drawing/2014/main" id="{657FD8D2-1EA0-F9A1-A822-D44C6BAEE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All data will be entered in the Boys Season (boys and girls).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All girls </a:t>
            </a:r>
            <a:r>
              <a:rPr lang="en-US" altLang="en-US">
                <a:latin typeface="Arial" panose="020B0604020202020204" pitchFamily="34" charset="0"/>
              </a:rPr>
              <a:t>info should </a:t>
            </a:r>
            <a:r>
              <a:rPr lang="en-US" altLang="en-US" dirty="0">
                <a:latin typeface="Arial" panose="020B0604020202020204" pitchFamily="34" charset="0"/>
              </a:rPr>
              <a:t>also be entered into the Girls Season</a:t>
            </a:r>
          </a:p>
        </p:txBody>
      </p:sp>
      <p:sp>
        <p:nvSpPr>
          <p:cNvPr id="210948" name="Slide Number Placeholder 3">
            <a:extLst>
              <a:ext uri="{FF2B5EF4-FFF2-40B4-BE49-F238E27FC236}">
                <a16:creationId xmlns:a16="http://schemas.microsoft.com/office/drawing/2014/main" id="{ED99FFC9-1240-F7C0-0900-7AB4AC5D73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493EF0-4190-4988-8600-E568E10A8A42}" type="slidenum">
              <a:rPr lang="en-US" altLang="en-US"/>
              <a:pPr/>
              <a:t>90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>
            <a:extLst>
              <a:ext uri="{FF2B5EF4-FFF2-40B4-BE49-F238E27FC236}">
                <a16:creationId xmlns:a16="http://schemas.microsoft.com/office/drawing/2014/main" id="{79151F80-0094-1E0C-18E1-F1951D9E57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Notes Placeholder 2">
            <a:extLst>
              <a:ext uri="{FF2B5EF4-FFF2-40B4-BE49-F238E27FC236}">
                <a16:creationId xmlns:a16="http://schemas.microsoft.com/office/drawing/2014/main" id="{657FD8D2-1EA0-F9A1-A822-D44C6BAEE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All data will be entered in the Boys Season (boys and girls).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All girls info will also be entered into the Girls Season</a:t>
            </a:r>
          </a:p>
        </p:txBody>
      </p:sp>
      <p:sp>
        <p:nvSpPr>
          <p:cNvPr id="210948" name="Slide Number Placeholder 3">
            <a:extLst>
              <a:ext uri="{FF2B5EF4-FFF2-40B4-BE49-F238E27FC236}">
                <a16:creationId xmlns:a16="http://schemas.microsoft.com/office/drawing/2014/main" id="{ED99FFC9-1240-F7C0-0900-7AB4AC5D73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0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93EF0-4190-4988-8600-E568E10A8A4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02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640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>
            <a:extLst>
              <a:ext uri="{FF2B5EF4-FFF2-40B4-BE49-F238E27FC236}">
                <a16:creationId xmlns:a16="http://schemas.microsoft.com/office/drawing/2014/main" id="{78A8AC14-902F-EBBB-E0C7-5BA1E48636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Notes Placeholder 2">
            <a:extLst>
              <a:ext uri="{FF2B5EF4-FFF2-40B4-BE49-F238E27FC236}">
                <a16:creationId xmlns:a16="http://schemas.microsoft.com/office/drawing/2014/main" id="{56FC7F18-2ADB-2373-95B3-52435CE22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2996" name="Slide Number Placeholder 3">
            <a:extLst>
              <a:ext uri="{FF2B5EF4-FFF2-40B4-BE49-F238E27FC236}">
                <a16:creationId xmlns:a16="http://schemas.microsoft.com/office/drawing/2014/main" id="{BEE81EBC-11A1-5D42-2F58-2E4ECAEAF5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DE3C3E-269C-4D3C-BFB4-F5F063F490A1}" type="slidenum">
              <a:rPr lang="en-US" altLang="en-US"/>
              <a:pPr/>
              <a:t>92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>
            <a:extLst>
              <a:ext uri="{FF2B5EF4-FFF2-40B4-BE49-F238E27FC236}">
                <a16:creationId xmlns:a16="http://schemas.microsoft.com/office/drawing/2014/main" id="{F92961A6-9738-D40E-340F-9C714B1E5A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>
            <a:extLst>
              <a:ext uri="{FF2B5EF4-FFF2-40B4-BE49-F238E27FC236}">
                <a16:creationId xmlns:a16="http://schemas.microsoft.com/office/drawing/2014/main" id="{84C3EAF8-888F-6300-8AE3-D64C62DDB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You can also “SEARCH” here…</a:t>
            </a:r>
          </a:p>
        </p:txBody>
      </p:sp>
      <p:sp>
        <p:nvSpPr>
          <p:cNvPr id="215044" name="Slide Number Placeholder 3">
            <a:extLst>
              <a:ext uri="{FF2B5EF4-FFF2-40B4-BE49-F238E27FC236}">
                <a16:creationId xmlns:a16="http://schemas.microsoft.com/office/drawing/2014/main" id="{9FB7FDA0-5BC7-9463-4D13-EEE5B2642D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79408A-8A3B-4195-A6B5-AF59721BF801}" type="slidenum">
              <a:rPr lang="en-US" altLang="en-US"/>
              <a:pPr/>
              <a:t>93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>
            <a:extLst>
              <a:ext uri="{FF2B5EF4-FFF2-40B4-BE49-F238E27FC236}">
                <a16:creationId xmlns:a16="http://schemas.microsoft.com/office/drawing/2014/main" id="{0F89CC54-CA2A-7655-EA95-B43034A691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Notes Placeholder 2">
            <a:extLst>
              <a:ext uri="{FF2B5EF4-FFF2-40B4-BE49-F238E27FC236}">
                <a16:creationId xmlns:a16="http://schemas.microsoft.com/office/drawing/2014/main" id="{787062E8-B9DB-DA8D-C69A-31342A795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If you use “SEARCH”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7092" name="Slide Number Placeholder 3">
            <a:extLst>
              <a:ext uri="{FF2B5EF4-FFF2-40B4-BE49-F238E27FC236}">
                <a16:creationId xmlns:a16="http://schemas.microsoft.com/office/drawing/2014/main" id="{3E0FD083-C5FD-8519-DB8A-5D9896917E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BBB6A3-627A-4065-A52F-2AFDDE9C4D19}" type="slidenum">
              <a:rPr lang="en-US" altLang="en-US"/>
              <a:pPr/>
              <a:t>94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>
            <a:extLst>
              <a:ext uri="{FF2B5EF4-FFF2-40B4-BE49-F238E27FC236}">
                <a16:creationId xmlns:a16="http://schemas.microsoft.com/office/drawing/2014/main" id="{B88A4CF7-0AF1-138F-342A-262D0B22E8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Notes Placeholder 2">
            <a:extLst>
              <a:ext uri="{FF2B5EF4-FFF2-40B4-BE49-F238E27FC236}">
                <a16:creationId xmlns:a16="http://schemas.microsoft.com/office/drawing/2014/main" id="{5FC3CB6D-7CF6-7B85-10A9-4BE050BEA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9140" name="Slide Number Placeholder 3">
            <a:extLst>
              <a:ext uri="{FF2B5EF4-FFF2-40B4-BE49-F238E27FC236}">
                <a16:creationId xmlns:a16="http://schemas.microsoft.com/office/drawing/2014/main" id="{0CD0BC74-D340-711C-D526-223B13D91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78E9CE-8786-4FB4-80FB-97C6E1FE763F}" type="slidenum">
              <a:rPr lang="en-US" altLang="en-US"/>
              <a:pPr/>
              <a:t>95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>
            <a:extLst>
              <a:ext uri="{FF2B5EF4-FFF2-40B4-BE49-F238E27FC236}">
                <a16:creationId xmlns:a16="http://schemas.microsoft.com/office/drawing/2014/main" id="{F27C3C3A-BBD9-5EDB-94BF-E8CE53AD3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Notes Placeholder 2">
            <a:extLst>
              <a:ext uri="{FF2B5EF4-FFF2-40B4-BE49-F238E27FC236}">
                <a16:creationId xmlns:a16="http://schemas.microsoft.com/office/drawing/2014/main" id="{C06978D6-DE20-406E-AB62-23A96EB021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Entering Data:</a:t>
            </a:r>
          </a:p>
          <a:p>
            <a:pPr marL="171450" indent="-1714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Use the TAB key!</a:t>
            </a:r>
          </a:p>
        </p:txBody>
      </p:sp>
      <p:sp>
        <p:nvSpPr>
          <p:cNvPr id="221188" name="Slide Number Placeholder 3">
            <a:extLst>
              <a:ext uri="{FF2B5EF4-FFF2-40B4-BE49-F238E27FC236}">
                <a16:creationId xmlns:a16="http://schemas.microsoft.com/office/drawing/2014/main" id="{5AE972B6-F02E-3188-1EA6-1CFA07602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DA45E2-9077-4A66-94E1-BCB71ACE3AB0}" type="slidenum">
              <a:rPr lang="en-US" altLang="en-US"/>
              <a:pPr/>
              <a:t>96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>
            <a:extLst>
              <a:ext uri="{FF2B5EF4-FFF2-40B4-BE49-F238E27FC236}">
                <a16:creationId xmlns:a16="http://schemas.microsoft.com/office/drawing/2014/main" id="{CAE68671-611D-472D-6DC7-5E17F6895A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Notes Placeholder 2">
            <a:extLst>
              <a:ext uri="{FF2B5EF4-FFF2-40B4-BE49-F238E27FC236}">
                <a16:creationId xmlns:a16="http://schemas.microsoft.com/office/drawing/2014/main" id="{DE6A7187-2A75-8AC0-CC28-E3A6D9C5C2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3236" name="Slide Number Placeholder 3">
            <a:extLst>
              <a:ext uri="{FF2B5EF4-FFF2-40B4-BE49-F238E27FC236}">
                <a16:creationId xmlns:a16="http://schemas.microsoft.com/office/drawing/2014/main" id="{F65CBB1B-367F-3F29-1192-C01970890C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E950AE-C43B-492E-AC27-257D41CD19B3}" type="slidenum">
              <a:rPr lang="en-US" altLang="en-US"/>
              <a:pPr/>
              <a:t>97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>
            <a:extLst>
              <a:ext uri="{FF2B5EF4-FFF2-40B4-BE49-F238E27FC236}">
                <a16:creationId xmlns:a16="http://schemas.microsoft.com/office/drawing/2014/main" id="{09F2F045-D117-55EE-009C-AF8733AAF8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Notes Placeholder 2">
            <a:extLst>
              <a:ext uri="{FF2B5EF4-FFF2-40B4-BE49-F238E27FC236}">
                <a16:creationId xmlns:a16="http://schemas.microsoft.com/office/drawing/2014/main" id="{8B08A2FA-3ED3-3478-1ED1-0AF6855FC4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284" name="Slide Number Placeholder 3">
            <a:extLst>
              <a:ext uri="{FF2B5EF4-FFF2-40B4-BE49-F238E27FC236}">
                <a16:creationId xmlns:a16="http://schemas.microsoft.com/office/drawing/2014/main" id="{39108031-D430-2BCA-CF89-B3AECB016C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9A71A8-8315-4881-B093-B80EBFEDF5EB}" type="slidenum">
              <a:rPr lang="en-US" altLang="en-US"/>
              <a:pPr/>
              <a:t>98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>
            <a:extLst>
              <a:ext uri="{FF2B5EF4-FFF2-40B4-BE49-F238E27FC236}">
                <a16:creationId xmlns:a16="http://schemas.microsoft.com/office/drawing/2014/main" id="{906E8ED2-6A7A-822B-6C95-43CF0B28EA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>
            <a:extLst>
              <a:ext uri="{FF2B5EF4-FFF2-40B4-BE49-F238E27FC236}">
                <a16:creationId xmlns:a16="http://schemas.microsoft.com/office/drawing/2014/main" id="{EC1A6C14-E4B3-F1D2-095B-9658B3393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May change to “PRACTICE” if you so choose.</a:t>
            </a:r>
          </a:p>
          <a:p>
            <a:pPr marL="171450" indent="-1714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Reminder: Coach or AD may import last years roster.</a:t>
            </a:r>
          </a:p>
        </p:txBody>
      </p:sp>
      <p:sp>
        <p:nvSpPr>
          <p:cNvPr id="227332" name="Slide Number Placeholder 3">
            <a:extLst>
              <a:ext uri="{FF2B5EF4-FFF2-40B4-BE49-F238E27FC236}">
                <a16:creationId xmlns:a16="http://schemas.microsoft.com/office/drawing/2014/main" id="{CC2DFFBE-87A9-3C73-D0ED-64A41AB856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14610C-3032-446E-B24D-4A2DD840E539}" type="slidenum">
              <a:rPr lang="en-US" altLang="en-US"/>
              <a:pPr/>
              <a:t>99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36A7-4631-44EF-A09F-D81D64095798}" type="datetime1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0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D050-5EAD-4D1C-BB5E-0E7BC6444111}" type="datetime1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B327-368E-4E9B-B3C0-73B1D158B98C}" type="datetime1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7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E466A-B6BE-4096-4DF4-DA6993FC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D549C-638C-2A0A-DC2F-2063BE3F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06A77-2921-9F6D-96DF-F08F26D7D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 eaLnBrk="1" hangingPunct="1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F3CB4D-DECE-4D6A-A735-9301F47355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67667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8CD8D-652D-F075-2A42-F9202DC02B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1527A-E1F8-C6BF-E6F7-8F5C056098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B4661-707F-17D1-AC88-34409A84BA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07F071-09B3-423E-993F-2E5D57C287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17929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BAC72E-DD6B-EF59-C339-CBC81230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5DB44-131F-2AEB-928A-922D1DD6F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21599-FAE1-DC5B-9D06-DE82DC9C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 eaLnBrk="1" hangingPunct="1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45DC2B-8AD5-4EE4-A005-6368021284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4675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E3C8-53F5-40D6-8C29-5325EC19C98A}" type="datetime1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F653-8188-4D8A-9540-104DFF671949}" type="datetime1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7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FCF53-CF8D-4AE0-A9F6-6A3D714B0F64}" type="datetime1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9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C086-0DDD-4C51-A9FA-4D1B4C47E89D}" type="datetime1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7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9146-31D1-4EF6-AB09-0ADF133BF46E}" type="datetime1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1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1626-7FD1-41C6-80DA-B0890BA525C2}" type="datetime1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5F36-E414-44A0-AD78-AE36536D67F2}" type="datetime1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1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3FCE-BFD4-4B3C-9801-E9A477ECF67E}" type="datetime1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8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39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71413-42BC-461B-B3F5-3341DD628012}" type="datetime1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5972450"/>
            <a:ext cx="11735817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6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77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83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saa.com/" TargetMode="Externa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ckwrestling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3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saa.com/" TargetMode="Externa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71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DD00D2-B453-BC67-289B-7BF5FFAC907A}"/>
              </a:ext>
            </a:extLst>
          </p:cNvPr>
          <p:cNvCxnSpPr/>
          <p:nvPr/>
        </p:nvCxnSpPr>
        <p:spPr>
          <a:xfrm>
            <a:off x="0" y="2514600"/>
            <a:ext cx="12192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B756A0-0AD2-E3E2-BE81-83EE19C94ED2}"/>
              </a:ext>
            </a:extLst>
          </p:cNvPr>
          <p:cNvCxnSpPr/>
          <p:nvPr/>
        </p:nvCxnSpPr>
        <p:spPr>
          <a:xfrm>
            <a:off x="0" y="4655127"/>
            <a:ext cx="12192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1">
            <a:extLst>
              <a:ext uri="{FF2B5EF4-FFF2-40B4-BE49-F238E27FC236}">
                <a16:creationId xmlns:a16="http://schemas.microsoft.com/office/drawing/2014/main" id="{19FB51A3-117C-9C85-80D8-49B73C0E2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49513"/>
            <a:ext cx="6342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80ED86-8FE8-971A-EBB6-86E3764E0162}"/>
              </a:ext>
            </a:extLst>
          </p:cNvPr>
          <p:cNvSpPr/>
          <p:nvPr/>
        </p:nvSpPr>
        <p:spPr bwMode="auto">
          <a:xfrm>
            <a:off x="0" y="5121337"/>
            <a:ext cx="12191999" cy="448189"/>
          </a:xfrm>
          <a:prstGeom prst="rect">
            <a:avLst/>
          </a:prstGeom>
          <a:solidFill>
            <a:srgbClr val="0000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2800A157-309E-20E5-700D-142169C7A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13" y="5105400"/>
            <a:ext cx="9147174" cy="9848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Michigan High School Athletic Association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>
                <a:solidFill>
                  <a:srgbClr val="00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1661 </a:t>
            </a:r>
            <a:r>
              <a:rPr lang="en-US" altLang="en-US" sz="2400" b="1" err="1">
                <a:solidFill>
                  <a:srgbClr val="00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Ramblewood</a:t>
            </a:r>
            <a:r>
              <a:rPr lang="en-US" altLang="en-US" sz="2400" b="1">
                <a:solidFill>
                  <a:srgbClr val="00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Drive - East Lansing, MI 48823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BE52B616-E325-67E4-00FC-80DD7DD55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598" y="823600"/>
            <a:ext cx="1091480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Wrestling Weight Monitoring Assessor Program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E0A8CB-BFFB-020F-3B45-8F37F7D81BF4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D0B3BBF-3BF7-B1FB-8814-B16BF44FDED3}"/>
              </a:ext>
            </a:extLst>
          </p:cNvPr>
          <p:cNvSpPr/>
          <p:nvPr/>
        </p:nvSpPr>
        <p:spPr bwMode="auto">
          <a:xfrm>
            <a:off x="11401002" y="1173765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30D26A-0FC8-8FC2-B81A-52A129BA5430}"/>
              </a:ext>
            </a:extLst>
          </p:cNvPr>
          <p:cNvSpPr/>
          <p:nvPr/>
        </p:nvSpPr>
        <p:spPr bwMode="auto">
          <a:xfrm>
            <a:off x="11401002" y="945165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D90AE6B-3B82-0F63-5FF8-FA72D28DF9D5}"/>
              </a:ext>
            </a:extLst>
          </p:cNvPr>
          <p:cNvSpPr/>
          <p:nvPr/>
        </p:nvSpPr>
        <p:spPr bwMode="auto">
          <a:xfrm>
            <a:off x="11401002" y="716565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Image result for American Medical Association">
            <a:extLst>
              <a:ext uri="{FF2B5EF4-FFF2-40B4-BE49-F238E27FC236}">
                <a16:creationId xmlns:a16="http://schemas.microsoft.com/office/drawing/2014/main" id="{55F92B94-4478-6AFE-0603-805D2C27E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566" y="2550224"/>
            <a:ext cx="2486025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>
            <a:extLst>
              <a:ext uri="{FF2B5EF4-FFF2-40B4-BE49-F238E27FC236}">
                <a16:creationId xmlns:a16="http://schemas.microsoft.com/office/drawing/2014/main" id="{BB84B8CD-37CF-1877-9031-0D5905E1F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16764"/>
            <a:ext cx="9179626" cy="886406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Medical Association - 1972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7308E703-E593-A62E-3AA5-D88BA4C9C2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0201"/>
            <a:ext cx="8233558" cy="4541035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Position on weight-loss in wrestling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Advising against </a:t>
            </a:r>
            <a:r>
              <a:rPr lang="en-US" altLang="en-US" sz="2400" u="sng"/>
              <a:t>dehydration</a:t>
            </a:r>
            <a:r>
              <a:rPr lang="en-US" altLang="en-US" sz="2400"/>
              <a:t> to </a:t>
            </a:r>
            <a:r>
              <a:rPr lang="en-US" altLang="en-US" sz="2400" i="1"/>
              <a:t>“make weight”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Warning against </a:t>
            </a:r>
            <a:r>
              <a:rPr lang="en-US" altLang="en-US" sz="2400" u="sng"/>
              <a:t>food restriction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47E3FD-082E-6A95-0BAC-EFB50BA8442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D50143C-37EF-F7AC-D331-C009EBAA86EE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BF7A0C-26A8-32EC-0175-84AE997C137F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7E2913-96F6-3E94-579A-E42C46BAC9C0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itle 1">
            <a:extLst>
              <a:ext uri="{FF2B5EF4-FFF2-40B4-BE49-F238E27FC236}">
                <a16:creationId xmlns:a16="http://schemas.microsoft.com/office/drawing/2014/main" id="{EC3CEFDD-2B95-D66F-A59B-E01EE3F0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2" y="716188"/>
            <a:ext cx="9179626" cy="8840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1</a:t>
            </a:r>
          </a:p>
        </p:txBody>
      </p:sp>
      <p:sp>
        <p:nvSpPr>
          <p:cNvPr id="207875" name="Content Placeholder 2">
            <a:extLst>
              <a:ext uri="{FF2B5EF4-FFF2-40B4-BE49-F238E27FC236}">
                <a16:creationId xmlns:a16="http://schemas.microsoft.com/office/drawing/2014/main" id="{141CAE46-89FA-36F6-54DB-B5FF53C1B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914401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en-US" altLang="en-US" sz="2400"/>
              <a:t>Click on “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Assessment</a:t>
            </a:r>
            <a:r>
              <a:rPr lang="en-US" altLang="en-US" sz="2400"/>
              <a:t>”</a:t>
            </a:r>
          </a:p>
        </p:txBody>
      </p:sp>
      <p:pic>
        <p:nvPicPr>
          <p:cNvPr id="228356" name="Picture 2">
            <a:extLst>
              <a:ext uri="{FF2B5EF4-FFF2-40B4-BE49-F238E27FC236}">
                <a16:creationId xmlns:a16="http://schemas.microsoft.com/office/drawing/2014/main" id="{BB5D8DF7-B011-B8AA-B534-F5A82DAA8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"/>
          <a:stretch>
            <a:fillRect/>
          </a:stretch>
        </p:blipFill>
        <p:spPr bwMode="auto">
          <a:xfrm>
            <a:off x="1935163" y="2857500"/>
            <a:ext cx="82042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CD9BBC3-72FF-F20D-8A41-0C5616DC7EFE}"/>
              </a:ext>
            </a:extLst>
          </p:cNvPr>
          <p:cNvSpPr/>
          <p:nvPr/>
        </p:nvSpPr>
        <p:spPr bwMode="auto">
          <a:xfrm>
            <a:off x="7772401" y="3733800"/>
            <a:ext cx="1736725" cy="7620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696AE8-D2B9-7CF5-AF4B-042FC23DC56E}"/>
              </a:ext>
            </a:extLst>
          </p:cNvPr>
          <p:cNvCxnSpPr/>
          <p:nvPr/>
        </p:nvCxnSpPr>
        <p:spPr bwMode="auto">
          <a:xfrm>
            <a:off x="9067800" y="2133600"/>
            <a:ext cx="0" cy="16002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764491-733F-82B0-E0C5-B90D6FCC2F1B}"/>
              </a:ext>
            </a:extLst>
          </p:cNvPr>
          <p:cNvCxnSpPr/>
          <p:nvPr/>
        </p:nvCxnSpPr>
        <p:spPr bwMode="auto">
          <a:xfrm flipH="1">
            <a:off x="8153400" y="2133600"/>
            <a:ext cx="9144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9980A34-9201-5A57-D6FF-06BE2DE6A8C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98FAF8C-DFCA-F3E8-CDB5-625E01FBDDD1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E9F3DB3-97D7-A858-05B2-A225411CACCB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F63FDBC-DE6D-1B2F-89F9-E4752B9E035B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5" name="Picture 9" descr="Image result for Track Wrestling">
            <a:extLst>
              <a:ext uri="{FF2B5EF4-FFF2-40B4-BE49-F238E27FC236}">
                <a16:creationId xmlns:a16="http://schemas.microsoft.com/office/drawing/2014/main" id="{4C348575-DA4B-EB60-8459-52BF692CD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itle 1">
            <a:extLst>
              <a:ext uri="{FF2B5EF4-FFF2-40B4-BE49-F238E27FC236}">
                <a16:creationId xmlns:a16="http://schemas.microsoft.com/office/drawing/2014/main" id="{614A484F-8303-FE7A-02FF-EAA328B4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2" y="716188"/>
            <a:ext cx="8690758" cy="91258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2</a:t>
            </a:r>
          </a:p>
        </p:txBody>
      </p:sp>
      <p:sp>
        <p:nvSpPr>
          <p:cNvPr id="230403" name="Content Placeholder 2">
            <a:extLst>
              <a:ext uri="{FF2B5EF4-FFF2-40B4-BE49-F238E27FC236}">
                <a16:creationId xmlns:a16="http://schemas.microsoft.com/office/drawing/2014/main" id="{D8E3FEC6-3F1C-7A54-4354-140064495F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28777"/>
            <a:ext cx="9144000" cy="87947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altLang="en-US" sz="2400"/>
              <a:t>Select wrestler from the drop-down menu</a:t>
            </a:r>
          </a:p>
        </p:txBody>
      </p:sp>
      <p:pic>
        <p:nvPicPr>
          <p:cNvPr id="208900" name="Picture 5">
            <a:extLst>
              <a:ext uri="{FF2B5EF4-FFF2-40B4-BE49-F238E27FC236}">
                <a16:creationId xmlns:a16="http://schemas.microsoft.com/office/drawing/2014/main" id="{C7A83AF4-3D98-E3C9-0CB6-BB8B56F4E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87" y="2625768"/>
            <a:ext cx="6607245" cy="31812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C81712-4290-36A0-714A-10907E0607D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7204E9-CE76-CBE1-B80F-3FEB72CF51D3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3811FC-3AB8-2257-6B85-DD1E2FBC0988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31D9D33-4095-85DE-B40C-879C18D44FDF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2" name="Picture 9" descr="Image result for Track Wrestling">
            <a:extLst>
              <a:ext uri="{FF2B5EF4-FFF2-40B4-BE49-F238E27FC236}">
                <a16:creationId xmlns:a16="http://schemas.microsoft.com/office/drawing/2014/main" id="{212D229E-9A37-6842-2702-32CBE55F8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B67865-8232-90ED-FAFD-834A5A2726FC}"/>
              </a:ext>
            </a:extLst>
          </p:cNvPr>
          <p:cNvSpPr/>
          <p:nvPr/>
        </p:nvSpPr>
        <p:spPr bwMode="auto">
          <a:xfrm>
            <a:off x="1524000" y="1571500"/>
            <a:ext cx="8686800" cy="4572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9922" name="Title 1">
            <a:extLst>
              <a:ext uri="{FF2B5EF4-FFF2-40B4-BE49-F238E27FC236}">
                <a16:creationId xmlns:a16="http://schemas.microsoft.com/office/drawing/2014/main" id="{950B5752-F9E0-1A8A-CE83-B1669C868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16188"/>
            <a:ext cx="9144000" cy="841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2</a:t>
            </a:r>
          </a:p>
        </p:txBody>
      </p:sp>
      <p:sp>
        <p:nvSpPr>
          <p:cNvPr id="205828" name="Content Placeholder 2">
            <a:extLst>
              <a:ext uri="{FF2B5EF4-FFF2-40B4-BE49-F238E27FC236}">
                <a16:creationId xmlns:a16="http://schemas.microsoft.com/office/drawing/2014/main" id="{B6A2F763-9DF3-AB9D-7210-AA43A8237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9" y="1524000"/>
            <a:ext cx="9143999" cy="990600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Coach or AD may import roster from previous year</a:t>
            </a:r>
          </a:p>
          <a:p>
            <a:pPr marL="0" indent="0" algn="ctr">
              <a:buNone/>
              <a:defRPr/>
            </a:pPr>
            <a:r>
              <a:rPr lang="en-US" altLang="en-US" sz="2400"/>
              <a:t>Add new wrestler if not in the drop-down menu 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9A9F400-DA57-D861-79E5-ED1C663B5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3215" y="2743199"/>
            <a:ext cx="5558643" cy="33963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C25AD4-9542-F60C-7934-78B5E71CDD17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E3ADD60-A002-9D42-B293-33466C70DFFD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7036E8-211B-5EC6-0339-AA83A6FB3C8C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D29F304-6BCB-3B10-C885-8EA92DB02BE1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3" name="Picture 9" descr="Image result for Track Wrestling">
            <a:extLst>
              <a:ext uri="{FF2B5EF4-FFF2-40B4-BE49-F238E27FC236}">
                <a16:creationId xmlns:a16="http://schemas.microsoft.com/office/drawing/2014/main" id="{C9B47279-E453-40F9-0460-8F64EA003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itle 1">
            <a:extLst>
              <a:ext uri="{FF2B5EF4-FFF2-40B4-BE49-F238E27FC236}">
                <a16:creationId xmlns:a16="http://schemas.microsoft.com/office/drawing/2014/main" id="{FFDE1D7F-FC64-A951-5C7C-503E8052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66" y="716188"/>
            <a:ext cx="9845634" cy="841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3</a:t>
            </a:r>
          </a:p>
        </p:txBody>
      </p:sp>
      <p:sp>
        <p:nvSpPr>
          <p:cNvPr id="234499" name="Content Placeholder 2">
            <a:extLst>
              <a:ext uri="{FF2B5EF4-FFF2-40B4-BE49-F238E27FC236}">
                <a16:creationId xmlns:a16="http://schemas.microsoft.com/office/drawing/2014/main" id="{17521734-EE05-2D83-8265-6377748C7F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08166" y="1620979"/>
            <a:ext cx="10041978" cy="4826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200"/>
              <a:t>Enter assessment date and if passed hydration test</a:t>
            </a:r>
          </a:p>
        </p:txBody>
      </p:sp>
      <p:pic>
        <p:nvPicPr>
          <p:cNvPr id="210948" name="Picture 3">
            <a:extLst>
              <a:ext uri="{FF2B5EF4-FFF2-40B4-BE49-F238E27FC236}">
                <a16:creationId xmlns:a16="http://schemas.microsoft.com/office/drawing/2014/main" id="{15417859-0E40-ABB4-61A0-FA18AA8B5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1688" y="4165600"/>
            <a:ext cx="5497512" cy="1828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0949" name="Picture 6">
            <a:extLst>
              <a:ext uri="{FF2B5EF4-FFF2-40B4-BE49-F238E27FC236}">
                <a16:creationId xmlns:a16="http://schemas.microsoft.com/office/drawing/2014/main" id="{23469847-4321-FC13-1109-E86D006A3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111825"/>
            <a:ext cx="4038600" cy="1955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939A8E-083F-1476-2F21-450B45CAEF6A}"/>
              </a:ext>
            </a:extLst>
          </p:cNvPr>
          <p:cNvSpPr txBox="1"/>
          <p:nvPr/>
        </p:nvSpPr>
        <p:spPr>
          <a:xfrm>
            <a:off x="6705600" y="2782888"/>
            <a:ext cx="3200400" cy="64611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Pops up if wrestler has   </a:t>
            </a:r>
            <a:r>
              <a:rPr lang="en-US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passed hydration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33422F-2996-7AE4-1571-2CBE23ED438A}"/>
              </a:ext>
            </a:extLst>
          </p:cNvPr>
          <p:cNvCxnSpPr>
            <a:stCxn id="10" idx="2"/>
          </p:cNvCxnSpPr>
          <p:nvPr/>
        </p:nvCxnSpPr>
        <p:spPr bwMode="auto">
          <a:xfrm flipH="1">
            <a:off x="7058026" y="3429001"/>
            <a:ext cx="1247775" cy="1116013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46BD0ED-E57F-71A8-7095-A5C84944E9D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B6884AD-AFA6-D8CC-D61C-72C68A0C37C4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F4FE33E-15FB-2295-6A59-F94C0953FFD8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DA4EA23-077D-413C-1037-4A0825E8D80C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5" name="Picture 9" descr="Image result for Track Wrestling">
            <a:extLst>
              <a:ext uri="{FF2B5EF4-FFF2-40B4-BE49-F238E27FC236}">
                <a16:creationId xmlns:a16="http://schemas.microsoft.com/office/drawing/2014/main" id="{4270C543-908A-1410-D2B8-E44CF708C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itle 1">
            <a:extLst>
              <a:ext uri="{FF2B5EF4-FFF2-40B4-BE49-F238E27FC236}">
                <a16:creationId xmlns:a16="http://schemas.microsoft.com/office/drawing/2014/main" id="{F3CDD45B-6CE2-7FFB-F7AC-FB801DF7F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916" y="711901"/>
            <a:ext cx="9821883" cy="8604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4</a:t>
            </a:r>
          </a:p>
        </p:txBody>
      </p:sp>
      <p:sp>
        <p:nvSpPr>
          <p:cNvPr id="236547" name="Content Placeholder 2">
            <a:extLst>
              <a:ext uri="{FF2B5EF4-FFF2-40B4-BE49-F238E27FC236}">
                <a16:creationId xmlns:a16="http://schemas.microsoft.com/office/drawing/2014/main" id="{BC2F9A2F-7BCC-CDC2-7972-2478BFFEB3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31916" y="1619000"/>
            <a:ext cx="8755084" cy="685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/>
              <a:t>Enter body fat measurements</a:t>
            </a:r>
          </a:p>
        </p:txBody>
      </p:sp>
      <p:pic>
        <p:nvPicPr>
          <p:cNvPr id="211972" name="Picture 2">
            <a:extLst>
              <a:ext uri="{FF2B5EF4-FFF2-40B4-BE49-F238E27FC236}">
                <a16:creationId xmlns:a16="http://schemas.microsoft.com/office/drawing/2014/main" id="{282FE6D4-698B-1473-AD98-D40075FCD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324100"/>
            <a:ext cx="4895850" cy="3695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66772B-B538-9637-DF83-E27165C2E1C4}"/>
              </a:ext>
            </a:extLst>
          </p:cNvPr>
          <p:cNvSpPr txBox="1"/>
          <p:nvPr/>
        </p:nvSpPr>
        <p:spPr>
          <a:xfrm>
            <a:off x="4191000" y="2705101"/>
            <a:ext cx="914400" cy="3079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1910ED-D379-E298-0F77-B98B2742DCAA}"/>
              </a:ext>
            </a:extLst>
          </p:cNvPr>
          <p:cNvSpPr txBox="1"/>
          <p:nvPr/>
        </p:nvSpPr>
        <p:spPr>
          <a:xfrm>
            <a:off x="6858000" y="1524001"/>
            <a:ext cx="3200400" cy="64611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this a Male or a Female?</a:t>
            </a:r>
          </a:p>
          <a:p>
            <a:pPr algn="ctr">
              <a:defRPr/>
            </a:pPr>
            <a:r>
              <a:rPr lang="en-US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know?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8513271-50B5-287F-CBE1-68E169F2C6FF}"/>
              </a:ext>
            </a:extLst>
          </p:cNvPr>
          <p:cNvCxnSpPr>
            <a:stCxn id="3" idx="2"/>
          </p:cNvCxnSpPr>
          <p:nvPr/>
        </p:nvCxnSpPr>
        <p:spPr bwMode="auto">
          <a:xfrm flipH="1">
            <a:off x="7324726" y="2170113"/>
            <a:ext cx="1133475" cy="101441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79CD9B6-01E5-485E-0370-71A900C363C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4E8DEF-4D9E-4C44-4413-E86BCC13F827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3311155-98D3-93B2-A6C0-8303C2B1AD23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B9EEDCE-811A-A043-38CE-951B750783A5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4" name="Picture 9" descr="Image result for Track Wrestling">
            <a:extLst>
              <a:ext uri="{FF2B5EF4-FFF2-40B4-BE49-F238E27FC236}">
                <a16:creationId xmlns:a16="http://schemas.microsoft.com/office/drawing/2014/main" id="{B1DD9A4E-2FE6-F46E-06FE-BAA1F41AF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itle 1">
            <a:extLst>
              <a:ext uri="{FF2B5EF4-FFF2-40B4-BE49-F238E27FC236}">
                <a16:creationId xmlns:a16="http://schemas.microsoft.com/office/drawing/2014/main" id="{347D7559-3C04-91D7-A8C3-E22E16F83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2" y="640713"/>
            <a:ext cx="9833758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5</a:t>
            </a:r>
          </a:p>
        </p:txBody>
      </p:sp>
      <p:sp>
        <p:nvSpPr>
          <p:cNvPr id="212995" name="Content Placeholder 2">
            <a:extLst>
              <a:ext uri="{FF2B5EF4-FFF2-40B4-BE49-F238E27FC236}">
                <a16:creationId xmlns:a16="http://schemas.microsoft.com/office/drawing/2014/main" id="{4233F645-E868-4109-387E-059D162F6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043" y="1598638"/>
            <a:ext cx="10030356" cy="944539"/>
          </a:xfrm>
        </p:spPr>
        <p:txBody>
          <a:bodyPr anchor="ctr"/>
          <a:lstStyle/>
          <a:p>
            <a:pPr marL="0" indent="0">
              <a:buNone/>
              <a:defRPr/>
            </a:pPr>
            <a:r>
              <a:rPr lang="en-US" altLang="en-US" sz="2400" b="1"/>
              <a:t>Calculations:</a:t>
            </a:r>
            <a:r>
              <a:rPr lang="en-US" altLang="en-US" sz="2400"/>
              <a:t> Final Calculations – Click “</a:t>
            </a:r>
            <a:r>
              <a:rPr lang="en-US" altLang="en-US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Wrestler</a:t>
            </a:r>
            <a:r>
              <a:rPr lang="en-US" altLang="en-US" sz="2400"/>
              <a:t>” or “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</a:t>
            </a:r>
            <a:r>
              <a:rPr lang="en-US" altLang="en-US" sz="2400"/>
              <a:t>”</a:t>
            </a:r>
            <a:endParaRPr lang="en-US" altLang="en-US" sz="2400" b="1"/>
          </a:p>
        </p:txBody>
      </p:sp>
      <p:pic>
        <p:nvPicPr>
          <p:cNvPr id="212996" name="Picture 2">
            <a:extLst>
              <a:ext uri="{FF2B5EF4-FFF2-40B4-BE49-F238E27FC236}">
                <a16:creationId xmlns:a16="http://schemas.microsoft.com/office/drawing/2014/main" id="{C91FBE32-342C-5149-20D7-2E27C2520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590801"/>
            <a:ext cx="4706938" cy="330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BA7E327-50E8-B556-CA14-1B897748500D}"/>
              </a:ext>
            </a:extLst>
          </p:cNvPr>
          <p:cNvSpPr/>
          <p:nvPr/>
        </p:nvSpPr>
        <p:spPr bwMode="auto">
          <a:xfrm>
            <a:off x="5468938" y="5334000"/>
            <a:ext cx="2286000" cy="6096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945DDFD-507F-57A1-DE79-662141FF69AA}"/>
              </a:ext>
            </a:extLst>
          </p:cNvPr>
          <p:cNvCxnSpPr>
            <a:cxnSpLocks/>
          </p:cNvCxnSpPr>
          <p:nvPr/>
        </p:nvCxnSpPr>
        <p:spPr bwMode="auto">
          <a:xfrm flipH="1">
            <a:off x="6629400" y="2362200"/>
            <a:ext cx="1600200" cy="304800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38600" name="TextBox 1">
            <a:extLst>
              <a:ext uri="{FF2B5EF4-FFF2-40B4-BE49-F238E27FC236}">
                <a16:creationId xmlns:a16="http://schemas.microsoft.com/office/drawing/2014/main" id="{D8294F97-3CCB-40E4-C432-9A179BBBE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6" y="6388526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49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14DCC1-DCC6-6113-70C3-1B6FA4F8F411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7F0012D-E0B9-DD9A-3487-E0D2E35FB1D5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9851E1D-6651-88DB-705B-D72F57582D30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944E6CD-353D-8073-D2FD-9C66350F0BA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5" name="Picture 9" descr="Image result for Track Wrestling">
            <a:extLst>
              <a:ext uri="{FF2B5EF4-FFF2-40B4-BE49-F238E27FC236}">
                <a16:creationId xmlns:a16="http://schemas.microsoft.com/office/drawing/2014/main" id="{26E1556B-3A43-2ADA-741B-42AEF1F15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itle 1">
            <a:extLst>
              <a:ext uri="{FF2B5EF4-FFF2-40B4-BE49-F238E27FC236}">
                <a16:creationId xmlns:a16="http://schemas.microsoft.com/office/drawing/2014/main" id="{196BB0FE-8E6C-C72F-8B8F-CF5CCEFA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2" y="716188"/>
            <a:ext cx="9833758" cy="8840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6A</a:t>
            </a:r>
          </a:p>
        </p:txBody>
      </p:sp>
      <p:sp>
        <p:nvSpPr>
          <p:cNvPr id="240643" name="Content Placeholder 2">
            <a:extLst>
              <a:ext uri="{FF2B5EF4-FFF2-40B4-BE49-F238E27FC236}">
                <a16:creationId xmlns:a16="http://schemas.microsoft.com/office/drawing/2014/main" id="{DDFEA1AB-A29D-987C-9B06-3C294650F1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0202"/>
            <a:ext cx="10030102" cy="884013"/>
          </a:xfrm>
        </p:spPr>
        <p:txBody>
          <a:bodyPr anchor="ctr"/>
          <a:lstStyle/>
          <a:p>
            <a:pPr marL="0" indent="0">
              <a:buNone/>
            </a:pPr>
            <a:r>
              <a:rPr lang="en-US" altLang="en-US" sz="2400"/>
              <a:t>Click on “Finish” when completing all assessments – </a:t>
            </a:r>
            <a:br>
              <a:rPr lang="en-US" altLang="en-US" sz="2400"/>
            </a:br>
            <a:r>
              <a:rPr lang="en-US" altLang="en-US" sz="2400"/>
              <a:t>suggested to hit close to review assessments BEFORE committing</a:t>
            </a:r>
          </a:p>
        </p:txBody>
      </p:sp>
      <p:pic>
        <p:nvPicPr>
          <p:cNvPr id="214020" name="Picture 5">
            <a:extLst>
              <a:ext uri="{FF2B5EF4-FFF2-40B4-BE49-F238E27FC236}">
                <a16:creationId xmlns:a16="http://schemas.microsoft.com/office/drawing/2014/main" id="{AEEEA54A-A3EA-76E8-8B22-D05E114F8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7408" y="2707535"/>
            <a:ext cx="6965982" cy="32301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6A83B5-A5ED-CF2D-83CD-7427F6603753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2C735F-D0FE-BCDB-5779-59D82C635145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8074BE-CA3A-A775-4D7C-9A5E1B6FC0ED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F73B0F-8EAE-D653-A06C-61FC736B50E1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2" name="Picture 9" descr="Image result for Track Wrestling">
            <a:extLst>
              <a:ext uri="{FF2B5EF4-FFF2-40B4-BE49-F238E27FC236}">
                <a16:creationId xmlns:a16="http://schemas.microsoft.com/office/drawing/2014/main" id="{B4B0A06B-23B3-92B6-478E-D1EE88D1E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0DA24-76A5-01EA-EE1E-F2F977EFF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828802"/>
            <a:ext cx="8229600" cy="110440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200"/>
              <a:t>Review assessments and then click on confirm – </a:t>
            </a:r>
            <a:r>
              <a:rPr lang="en-US" sz="2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en-US" sz="2200"/>
              <a:t> clock means pending – If there is an “error”, click on the wrestler’s name to edit the assessment </a:t>
            </a:r>
            <a:r>
              <a:rPr lang="en-US" sz="2200" b="1" u="sng"/>
              <a:t>PRIOR</a:t>
            </a:r>
            <a:r>
              <a:rPr lang="en-US" sz="2200"/>
              <a:t> to confirming.</a:t>
            </a:r>
          </a:p>
          <a:p>
            <a:pPr>
              <a:defRPr/>
            </a:pPr>
            <a:endParaRPr lang="en-US"/>
          </a:p>
        </p:txBody>
      </p:sp>
      <p:pic>
        <p:nvPicPr>
          <p:cNvPr id="242691" name="Picture 5">
            <a:extLst>
              <a:ext uri="{FF2B5EF4-FFF2-40B4-BE49-F238E27FC236}">
                <a16:creationId xmlns:a16="http://schemas.microsoft.com/office/drawing/2014/main" id="{37D6561D-BC6C-2886-D267-67BF561AF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8"/>
          <a:stretch>
            <a:fillRect/>
          </a:stretch>
        </p:blipFill>
        <p:spPr bwMode="auto">
          <a:xfrm>
            <a:off x="1905000" y="3581400"/>
            <a:ext cx="876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7FA0E7D-B5DA-89E3-A6CA-A01936706038}"/>
              </a:ext>
            </a:extLst>
          </p:cNvPr>
          <p:cNvCxnSpPr/>
          <p:nvPr/>
        </p:nvCxnSpPr>
        <p:spPr bwMode="auto">
          <a:xfrm>
            <a:off x="1981200" y="2362200"/>
            <a:ext cx="0" cy="1981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FDFE82-7E8B-8FC5-CEBE-10FA3749363A}"/>
              </a:ext>
            </a:extLst>
          </p:cNvPr>
          <p:cNvCxnSpPr>
            <a:cxnSpLocks/>
          </p:cNvCxnSpPr>
          <p:nvPr/>
        </p:nvCxnSpPr>
        <p:spPr bwMode="auto">
          <a:xfrm>
            <a:off x="1981200" y="2362200"/>
            <a:ext cx="4572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72FAAAF1-E05A-1705-0ABC-0C95200EA4E5}"/>
              </a:ext>
            </a:extLst>
          </p:cNvPr>
          <p:cNvSpPr/>
          <p:nvPr/>
        </p:nvSpPr>
        <p:spPr bwMode="auto">
          <a:xfrm>
            <a:off x="1768476" y="4495801"/>
            <a:ext cx="441325" cy="441325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39EA71-A870-6C67-8F53-0171DE49CB4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0FD533-A3CC-FBE2-2FC2-12913E76DE28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A1C8127-E1EF-88FA-EE2F-5B99C8AAC06B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2A0123F-8016-8FBD-FF85-FC284A9FAE4D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6" name="Picture 9" descr="Image result for Track Wrestling">
            <a:extLst>
              <a:ext uri="{FF2B5EF4-FFF2-40B4-BE49-F238E27FC236}">
                <a16:creationId xmlns:a16="http://schemas.microsoft.com/office/drawing/2014/main" id="{DA4C8690-AD94-4D6A-2526-AF43804B2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B026F1E-0082-4FE6-5C25-7F26D874F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2" y="716188"/>
            <a:ext cx="9833758" cy="8840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6B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itle 1">
            <a:extLst>
              <a:ext uri="{FF2B5EF4-FFF2-40B4-BE49-F238E27FC236}">
                <a16:creationId xmlns:a16="http://schemas.microsoft.com/office/drawing/2014/main" id="{5075EF3E-ED9C-BBEF-10D3-AF489442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66" y="716188"/>
            <a:ext cx="9845634" cy="8751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- Error</a:t>
            </a:r>
          </a:p>
        </p:txBody>
      </p:sp>
      <p:sp>
        <p:nvSpPr>
          <p:cNvPr id="219139" name="Content Placeholder 2">
            <a:extLst>
              <a:ext uri="{FF2B5EF4-FFF2-40B4-BE49-F238E27FC236}">
                <a16:creationId xmlns:a16="http://schemas.microsoft.com/office/drawing/2014/main" id="{FF707BBC-F7CE-A218-FDE2-A705F3549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447800"/>
            <a:ext cx="5149344" cy="1084885"/>
          </a:xfrm>
        </p:spPr>
        <p:txBody>
          <a:bodyPr anchor="ctr"/>
          <a:lstStyle/>
          <a:p>
            <a:pPr marL="0" indent="0">
              <a:buNone/>
              <a:defRPr/>
            </a:pPr>
            <a:r>
              <a:rPr lang="en-US" altLang="en-US" sz="2400"/>
              <a:t>Edit the assessment form – </a:t>
            </a:r>
            <a:br>
              <a:rPr lang="en-US" altLang="en-US" sz="2400"/>
            </a:br>
            <a:r>
              <a:rPr lang="en-US" altLang="en-US" sz="2400"/>
              <a:t>Click “</a:t>
            </a: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</a:t>
            </a:r>
            <a:r>
              <a:rPr lang="en-US" altLang="en-US" sz="2400"/>
              <a:t>”  and then recalculate</a:t>
            </a:r>
          </a:p>
        </p:txBody>
      </p:sp>
      <p:pic>
        <p:nvPicPr>
          <p:cNvPr id="216068" name="Picture 6">
            <a:extLst>
              <a:ext uri="{FF2B5EF4-FFF2-40B4-BE49-F238E27FC236}">
                <a16:creationId xmlns:a16="http://schemas.microsoft.com/office/drawing/2014/main" id="{27FBBA9A-1E0D-C6BC-C506-FCFF8A8B7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255391"/>
            <a:ext cx="5149344" cy="14086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4741" name="Picture 7">
            <a:extLst>
              <a:ext uri="{FF2B5EF4-FFF2-40B4-BE49-F238E27FC236}">
                <a16:creationId xmlns:a16="http://schemas.microsoft.com/office/drawing/2014/main" id="{A7B1223C-8689-B60C-646B-018F88E93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447800"/>
            <a:ext cx="41433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8DCD974-16A4-83BD-ACD4-28077407A105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BCFC63-0806-EDD7-6716-70D26A066BF2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80BAA00-B016-F398-30CC-9619DB4BA9B4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F88445-60CA-67C8-A893-394CECF3B3EC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3" name="Picture 9" descr="Image result for Track Wrestling">
            <a:extLst>
              <a:ext uri="{FF2B5EF4-FFF2-40B4-BE49-F238E27FC236}">
                <a16:creationId xmlns:a16="http://schemas.microsoft.com/office/drawing/2014/main" id="{29ED9E42-F138-85D7-FFC8-842C9CF06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Content Placeholder 2">
            <a:extLst>
              <a:ext uri="{FF2B5EF4-FFF2-40B4-BE49-F238E27FC236}">
                <a16:creationId xmlns:a16="http://schemas.microsoft.com/office/drawing/2014/main" id="{0FC20443-779F-D9E3-8074-4CC0B68BD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930400"/>
            <a:ext cx="7315200" cy="9652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altLang="en-US" sz="2400"/>
              <a:t>Confirm “commit” transaction</a:t>
            </a:r>
          </a:p>
          <a:p>
            <a:pPr marL="0" indent="0" algn="ctr">
              <a:buNone/>
              <a:defRPr/>
            </a:pPr>
            <a:r>
              <a:rPr lang="en-US" altLang="en-US" sz="2400"/>
              <a:t>This is the </a:t>
            </a:r>
            <a:r>
              <a:rPr lang="en-US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</a:t>
            </a:r>
            <a:r>
              <a:rPr lang="en-US" altLang="en-US" sz="2400"/>
              <a:t> step to submit data</a:t>
            </a:r>
          </a:p>
        </p:txBody>
      </p:sp>
      <p:pic>
        <p:nvPicPr>
          <p:cNvPr id="217092" name="Picture 5">
            <a:extLst>
              <a:ext uri="{FF2B5EF4-FFF2-40B4-BE49-F238E27FC236}">
                <a16:creationId xmlns:a16="http://schemas.microsoft.com/office/drawing/2014/main" id="{FD350769-F22C-3219-6359-58AB23E9D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7976" y="3128964"/>
            <a:ext cx="6524625" cy="2281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4D06D6-0CF7-B7A4-E0BE-A7B0A428127C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F13C52-F9CF-57EE-B057-5BAADFB13ACA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B89985-BC80-94B1-7634-C9B678DAE9CB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E6CDA60-2AC5-DDEC-5157-FD6028383EDA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2" name="Picture 9" descr="Image result for Track Wrestling">
            <a:extLst>
              <a:ext uri="{FF2B5EF4-FFF2-40B4-BE49-F238E27FC236}">
                <a16:creationId xmlns:a16="http://schemas.microsoft.com/office/drawing/2014/main" id="{59BF8B0C-9FE0-54FE-B6F1-8AF5851C7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BCF5B2C-A6B8-BA52-ADE6-5DE4C9FE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66" y="716188"/>
            <a:ext cx="9845634" cy="8751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6C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8A40200-75C5-D941-18C4-2735507EB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3792" y="685801"/>
            <a:ext cx="10012424" cy="905494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College of Sports Medicine - 1976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FEC39A2-BF41-5326-808F-88E4918751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3792" y="1591295"/>
            <a:ext cx="9104416" cy="4580904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Position paper on making weight in wrestling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Advised against the use of </a:t>
            </a:r>
            <a:br>
              <a:rPr lang="en-US" altLang="en-US" sz="2400"/>
            </a:br>
            <a:r>
              <a:rPr lang="en-US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dehydration</a:t>
            </a:r>
            <a:r>
              <a:rPr lang="en-US" altLang="en-US" sz="2400"/>
              <a:t>, </a:t>
            </a:r>
            <a:r>
              <a:rPr lang="en-US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sauna</a:t>
            </a:r>
            <a:r>
              <a:rPr lang="en-US" altLang="en-US" sz="2400"/>
              <a:t>, and </a:t>
            </a:r>
            <a:r>
              <a:rPr lang="en-US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</a:t>
            </a:r>
            <a:r>
              <a:rPr lang="en-US" altLang="en-US" sz="2400"/>
              <a:t> to lose weight</a:t>
            </a:r>
            <a:endParaRPr lang="en-US" altLang="en-US"/>
          </a:p>
        </p:txBody>
      </p:sp>
      <p:pic>
        <p:nvPicPr>
          <p:cNvPr id="44036" name="Picture 5" descr="Image result for American College of Sports Medicine">
            <a:extLst>
              <a:ext uri="{FF2B5EF4-FFF2-40B4-BE49-F238E27FC236}">
                <a16:creationId xmlns:a16="http://schemas.microsoft.com/office/drawing/2014/main" id="{C65501C9-17EB-D6B5-3E9C-2598E2C5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868" y="2336470"/>
            <a:ext cx="2616531" cy="267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C27C5B-2061-F8F4-E439-332B55A884C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694AD0-CB1B-587F-E8C8-A1DA4D26D4F5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CFC6C0C-110D-597B-F981-9E5B55C01E18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5EED1C6-B10D-2DB8-3977-4328B121E844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itle 1">
            <a:extLst>
              <a:ext uri="{FF2B5EF4-FFF2-40B4-BE49-F238E27FC236}">
                <a16:creationId xmlns:a16="http://schemas.microsoft.com/office/drawing/2014/main" id="{9A23E509-B738-67A5-5128-516E6C7F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792" y="685800"/>
            <a:ext cx="9810008" cy="9143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6D</a:t>
            </a:r>
          </a:p>
        </p:txBody>
      </p:sp>
      <p:sp>
        <p:nvSpPr>
          <p:cNvPr id="248835" name="Content Placeholder 2">
            <a:extLst>
              <a:ext uri="{FF2B5EF4-FFF2-40B4-BE49-F238E27FC236}">
                <a16:creationId xmlns:a16="http://schemas.microsoft.com/office/drawing/2014/main" id="{E58E742B-9F78-3516-9128-CD82B91429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3792" y="1600200"/>
            <a:ext cx="8667008" cy="43338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/>
              <a:t>Assessments are confirmed</a:t>
            </a:r>
          </a:p>
        </p:txBody>
      </p:sp>
      <p:pic>
        <p:nvPicPr>
          <p:cNvPr id="248836" name="Picture 3">
            <a:extLst>
              <a:ext uri="{FF2B5EF4-FFF2-40B4-BE49-F238E27FC236}">
                <a16:creationId xmlns:a16="http://schemas.microsoft.com/office/drawing/2014/main" id="{8D86C0B1-3AE5-9C30-6DBD-01663A358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2286000"/>
            <a:ext cx="89090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607517-02BE-D7F2-1458-5CF5C8540C6B}"/>
              </a:ext>
            </a:extLst>
          </p:cNvPr>
          <p:cNvSpPr txBox="1">
            <a:spLocks/>
          </p:cNvSpPr>
          <p:nvPr/>
        </p:nvSpPr>
        <p:spPr bwMode="auto">
          <a:xfrm>
            <a:off x="2895600" y="5586414"/>
            <a:ext cx="4724400" cy="4333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sz="1800" kern="0"/>
              <a:t>Status turns to </a:t>
            </a:r>
            <a:r>
              <a:rPr lang="en-US" altLang="en-US" sz="1800" b="1" ker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US" altLang="en-US" sz="1800" kern="0"/>
              <a:t> when confirmed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B4B8350-2F34-7D1D-0358-A10E19AEF1DC}"/>
              </a:ext>
            </a:extLst>
          </p:cNvPr>
          <p:cNvCxnSpPr/>
          <p:nvPr/>
        </p:nvCxnSpPr>
        <p:spPr bwMode="auto">
          <a:xfrm flipV="1">
            <a:off x="2362200" y="5181600"/>
            <a:ext cx="0" cy="57943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F82059-A6BC-2DBC-4A69-2D08F8FD3DC4}"/>
              </a:ext>
            </a:extLst>
          </p:cNvPr>
          <p:cNvCxnSpPr/>
          <p:nvPr/>
        </p:nvCxnSpPr>
        <p:spPr bwMode="auto">
          <a:xfrm>
            <a:off x="2362200" y="5761038"/>
            <a:ext cx="5334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5DB8A79-37D8-3FBA-904A-A21EA8DA28F4}"/>
              </a:ext>
            </a:extLst>
          </p:cNvPr>
          <p:cNvSpPr/>
          <p:nvPr/>
        </p:nvSpPr>
        <p:spPr bwMode="auto">
          <a:xfrm>
            <a:off x="2895600" y="5410200"/>
            <a:ext cx="47244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FC0C84-49ED-695E-DA55-62403940114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06DD29D-AFF4-D622-C005-FC7650E677EC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319321B-F4BC-65BE-484B-CDE84B3EBF08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FCD15F-1031-D665-6D59-33AEE5DBF571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8" name="Picture 9" descr="Image result for Track Wrestling">
            <a:extLst>
              <a:ext uri="{FF2B5EF4-FFF2-40B4-BE49-F238E27FC236}">
                <a16:creationId xmlns:a16="http://schemas.microsoft.com/office/drawing/2014/main" id="{7B3DC57A-2740-4DC2-9C05-492CB0513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itle 1">
            <a:extLst>
              <a:ext uri="{FF2B5EF4-FFF2-40B4-BE49-F238E27FC236}">
                <a16:creationId xmlns:a16="http://schemas.microsoft.com/office/drawing/2014/main" id="{532DCD97-5EA9-D7EF-96C8-E064CE19B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416" y="715352"/>
            <a:ext cx="9869384" cy="8245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Weight Loss Plan</a:t>
            </a:r>
          </a:p>
        </p:txBody>
      </p:sp>
      <p:sp>
        <p:nvSpPr>
          <p:cNvPr id="223235" name="Content Placeholder 2">
            <a:extLst>
              <a:ext uri="{FF2B5EF4-FFF2-40B4-BE49-F238E27FC236}">
                <a16:creationId xmlns:a16="http://schemas.microsoft.com/office/drawing/2014/main" id="{32E64E2F-568D-9A69-B490-8369A28E8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416" y="1371600"/>
            <a:ext cx="8192984" cy="1752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000"/>
              <a:t>- Access from roster or alpha master report </a:t>
            </a:r>
          </a:p>
          <a:p>
            <a:pPr marL="0" indent="0">
              <a:buNone/>
              <a:defRPr/>
            </a:pPr>
            <a:r>
              <a:rPr lang="en-US" altLang="en-US" sz="2000"/>
              <a:t>- Click on “SCALE” Icon</a:t>
            </a:r>
          </a:p>
          <a:p>
            <a:pPr marL="0" indent="0">
              <a:buNone/>
              <a:defRPr/>
            </a:pPr>
            <a:r>
              <a:rPr lang="en-US" altLang="en-US" sz="2000"/>
              <a:t>- </a:t>
            </a:r>
            <a:r>
              <a:rPr lang="en-US" altLang="en-US" sz="2000" b="1">
                <a:solidFill>
                  <a:srgbClr val="FF0000"/>
                </a:solidFill>
              </a:rPr>
              <a:t>Coach or AD </a:t>
            </a:r>
            <a:r>
              <a:rPr lang="en-US" altLang="en-US" sz="2000"/>
              <a:t>supplies information to the athlete.</a:t>
            </a:r>
          </a:p>
          <a:p>
            <a:pPr marL="0" indent="0">
              <a:buNone/>
              <a:defRPr/>
            </a:pPr>
            <a:endParaRPr lang="en-US" altLang="en-US"/>
          </a:p>
        </p:txBody>
      </p:sp>
      <p:pic>
        <p:nvPicPr>
          <p:cNvPr id="250884" name="Picture 2">
            <a:extLst>
              <a:ext uri="{FF2B5EF4-FFF2-40B4-BE49-F238E27FC236}">
                <a16:creationId xmlns:a16="http://schemas.microsoft.com/office/drawing/2014/main" id="{BEDA6DD4-954B-AE15-EE1F-ACEF22DF6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r="4437"/>
          <a:stretch>
            <a:fillRect/>
          </a:stretch>
        </p:blipFill>
        <p:spPr bwMode="auto">
          <a:xfrm>
            <a:off x="2971800" y="2609850"/>
            <a:ext cx="6400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26CFF0-523F-6FF8-8DE7-8FF621574943}"/>
              </a:ext>
            </a:extLst>
          </p:cNvPr>
          <p:cNvCxnSpPr/>
          <p:nvPr/>
        </p:nvCxnSpPr>
        <p:spPr bwMode="auto">
          <a:xfrm>
            <a:off x="7162800" y="3880102"/>
            <a:ext cx="0" cy="41116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14180E-3277-1753-BDE0-6F5788746E69}"/>
              </a:ext>
            </a:extLst>
          </p:cNvPr>
          <p:cNvCxnSpPr>
            <a:cxnSpLocks/>
          </p:cNvCxnSpPr>
          <p:nvPr/>
        </p:nvCxnSpPr>
        <p:spPr bwMode="auto">
          <a:xfrm>
            <a:off x="1447795" y="3880102"/>
            <a:ext cx="5715005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19A5D2ED-6781-13AF-DBC9-D62E70E16323}"/>
              </a:ext>
            </a:extLst>
          </p:cNvPr>
          <p:cNvSpPr/>
          <p:nvPr/>
        </p:nvSpPr>
        <p:spPr bwMode="auto">
          <a:xfrm>
            <a:off x="6934200" y="4419600"/>
            <a:ext cx="457200" cy="4572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E256A0-39B4-4146-D936-291F9CB3A9C9}"/>
              </a:ext>
            </a:extLst>
          </p:cNvPr>
          <p:cNvCxnSpPr/>
          <p:nvPr/>
        </p:nvCxnSpPr>
        <p:spPr bwMode="auto">
          <a:xfrm>
            <a:off x="1447795" y="1975102"/>
            <a:ext cx="1524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E99461-C1D2-5413-5865-D5120265B6A8}"/>
              </a:ext>
            </a:extLst>
          </p:cNvPr>
          <p:cNvCxnSpPr/>
          <p:nvPr/>
        </p:nvCxnSpPr>
        <p:spPr bwMode="auto">
          <a:xfrm>
            <a:off x="1447795" y="1975102"/>
            <a:ext cx="0" cy="19050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50891" name="TextBox 1">
            <a:extLst>
              <a:ext uri="{FF2B5EF4-FFF2-40B4-BE49-F238E27FC236}">
                <a16:creationId xmlns:a16="http://schemas.microsoft.com/office/drawing/2014/main" id="{C618FBB7-6E9A-E630-A03C-3BE611D39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0" y="6395362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45</a:t>
            </a:r>
            <a:endParaRPr lang="en-US" altLang="en-US" sz="1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DD7ABC-DDC4-3E84-669F-53084F7A8E82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77FE659-C1A6-2A69-E57F-C057E9EF8BE1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0C8C19A-34E4-01B9-212C-35EB9D01662C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AAD5501-2F56-966C-9F66-7121D1EADE0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7" name="Picture 9" descr="Image result for Track Wrestling">
            <a:extLst>
              <a:ext uri="{FF2B5EF4-FFF2-40B4-BE49-F238E27FC236}">
                <a16:creationId xmlns:a16="http://schemas.microsoft.com/office/drawing/2014/main" id="{D636470E-9CA1-AA0F-3602-85B4D1740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>
            <a:extLst>
              <a:ext uri="{FF2B5EF4-FFF2-40B4-BE49-F238E27FC236}">
                <a16:creationId xmlns:a16="http://schemas.microsoft.com/office/drawing/2014/main" id="{2F9AF9FA-C99B-799E-02AC-3F914C608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"/>
          <a:stretch>
            <a:fillRect/>
          </a:stretch>
        </p:blipFill>
        <p:spPr bwMode="auto">
          <a:xfrm>
            <a:off x="1523999" y="1446214"/>
            <a:ext cx="10026399" cy="457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2" name="Title 1">
            <a:extLst>
              <a:ext uri="{FF2B5EF4-FFF2-40B4-BE49-F238E27FC236}">
                <a16:creationId xmlns:a16="http://schemas.microsoft.com/office/drawing/2014/main" id="{223D0E68-142D-AF2B-C5F1-0F005EBD0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15352"/>
            <a:ext cx="9829800" cy="841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Weight Loss Plan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995BDD-572B-DFA7-7181-22ABCFEA0A83}"/>
              </a:ext>
            </a:extLst>
          </p:cNvPr>
          <p:cNvSpPr/>
          <p:nvPr/>
        </p:nvSpPr>
        <p:spPr bwMode="auto">
          <a:xfrm>
            <a:off x="1811975" y="1659964"/>
            <a:ext cx="1371600" cy="30638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D75AB1-145F-F385-5FE7-8DD05FF136E4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A80BB0-54AF-EDCE-E6BD-FE71DEAC0F57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A570955-BBE4-301B-05F2-7B80AFD777FA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5E81B27-C2F9-BB5D-7FA7-68B8B1E6A4F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2" name="Picture 9" descr="Image result for Track Wrestling">
            <a:extLst>
              <a:ext uri="{FF2B5EF4-FFF2-40B4-BE49-F238E27FC236}">
                <a16:creationId xmlns:a16="http://schemas.microsoft.com/office/drawing/2014/main" id="{DA7CF499-0068-41BA-744B-ECCFD5E5D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>
            <a:extLst>
              <a:ext uri="{FF2B5EF4-FFF2-40B4-BE49-F238E27FC236}">
                <a16:creationId xmlns:a16="http://schemas.microsoft.com/office/drawing/2014/main" id="{3A7357BB-A2EB-7298-6756-E96C764CC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0"/>
          <a:stretch>
            <a:fillRect/>
          </a:stretch>
        </p:blipFill>
        <p:spPr bwMode="auto">
          <a:xfrm>
            <a:off x="1524000" y="1270000"/>
            <a:ext cx="91440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86" name="Title 1">
            <a:extLst>
              <a:ext uri="{FF2B5EF4-FFF2-40B4-BE49-F238E27FC236}">
                <a16:creationId xmlns:a16="http://schemas.microsoft.com/office/drawing/2014/main" id="{016463AB-B9E8-FF42-53D3-2D1D102A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15352"/>
            <a:ext cx="9829800" cy="8864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Alpha Master Report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3B38A2-F197-006F-0BA6-984653229C42}"/>
              </a:ext>
            </a:extLst>
          </p:cNvPr>
          <p:cNvSpPr/>
          <p:nvPr/>
        </p:nvSpPr>
        <p:spPr bwMode="auto">
          <a:xfrm>
            <a:off x="1676400" y="2819401"/>
            <a:ext cx="533400" cy="23177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0E47A4-740B-4168-A731-524771A11B5B}"/>
              </a:ext>
            </a:extLst>
          </p:cNvPr>
          <p:cNvSpPr/>
          <p:nvPr/>
        </p:nvSpPr>
        <p:spPr bwMode="auto">
          <a:xfrm>
            <a:off x="1676400" y="3349626"/>
            <a:ext cx="685800" cy="23177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532EBA-419F-13DB-383F-FEBF42CF917B}"/>
              </a:ext>
            </a:extLst>
          </p:cNvPr>
          <p:cNvSpPr/>
          <p:nvPr/>
        </p:nvSpPr>
        <p:spPr bwMode="auto">
          <a:xfrm>
            <a:off x="1676400" y="3810001"/>
            <a:ext cx="762000" cy="23177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F0C749-884D-3FCA-9428-A75B31FCF47F}"/>
              </a:ext>
            </a:extLst>
          </p:cNvPr>
          <p:cNvSpPr/>
          <p:nvPr/>
        </p:nvSpPr>
        <p:spPr bwMode="auto">
          <a:xfrm>
            <a:off x="1676400" y="4340226"/>
            <a:ext cx="762000" cy="23177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BA6B4B-54CF-093C-87E2-F9224FEEAF29}"/>
              </a:ext>
            </a:extLst>
          </p:cNvPr>
          <p:cNvSpPr/>
          <p:nvPr/>
        </p:nvSpPr>
        <p:spPr bwMode="auto">
          <a:xfrm>
            <a:off x="1676400" y="4873626"/>
            <a:ext cx="914400" cy="23177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23857E-4729-68FF-CF14-092E526E262F}"/>
              </a:ext>
            </a:extLst>
          </p:cNvPr>
          <p:cNvSpPr/>
          <p:nvPr/>
        </p:nvSpPr>
        <p:spPr bwMode="auto">
          <a:xfrm>
            <a:off x="1676400" y="5407026"/>
            <a:ext cx="914400" cy="23177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54988" name="TextBox 1">
            <a:extLst>
              <a:ext uri="{FF2B5EF4-FFF2-40B4-BE49-F238E27FC236}">
                <a16:creationId xmlns:a16="http://schemas.microsoft.com/office/drawing/2014/main" id="{E9A03F86-17D9-8C78-0FD4-FA82AE739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0" y="6388526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50</a:t>
            </a:r>
            <a:endParaRPr lang="en-US" altLang="en-US" sz="10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FB49886-C09B-2689-FEC4-274EEBB1AF77}"/>
              </a:ext>
            </a:extLst>
          </p:cNvPr>
          <p:cNvSpPr/>
          <p:nvPr/>
        </p:nvSpPr>
        <p:spPr bwMode="auto">
          <a:xfrm>
            <a:off x="8305800" y="1524001"/>
            <a:ext cx="2057400" cy="803275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4F0FB2-E56D-ACCB-A33C-8D197AB822CF}"/>
              </a:ext>
            </a:extLst>
          </p:cNvPr>
          <p:cNvSpPr txBox="1"/>
          <p:nvPr/>
        </p:nvSpPr>
        <p:spPr>
          <a:xfrm>
            <a:off x="8115300" y="1601788"/>
            <a:ext cx="2438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cap="small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coach prints </a:t>
            </a:r>
          </a:p>
          <a:p>
            <a:pPr algn="ctr">
              <a:defRPr/>
            </a:pPr>
            <a:r>
              <a:rPr lang="en-US" b="1" cap="small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form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22AA1B-15DD-ACB7-6CF4-1690B6E1CB7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7491E96-C941-B07C-4669-B5C8F4B432D6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F4F72AE-6325-C2A4-FC0C-65B1880EACD2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5458A7-503D-C476-749F-835030A3473F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9" name="Picture 9" descr="Image result for Track Wrestling">
            <a:extLst>
              <a:ext uri="{FF2B5EF4-FFF2-40B4-BE49-F238E27FC236}">
                <a16:creationId xmlns:a16="http://schemas.microsoft.com/office/drawing/2014/main" id="{3B124FAC-CAF9-DCE2-DCBC-25C69FFEE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2FD90444-6854-0D1A-E23C-567B6C533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1917" y="685800"/>
            <a:ext cx="9120249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Review</a:t>
            </a: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56DF7C7E-F9F4-9C6F-A98C-C9E5394BD4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31917" y="1600200"/>
            <a:ext cx="9128166" cy="45720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 dirty="0"/>
              <a:t>Remember: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r>
              <a:rPr lang="en-US" altLang="en-US" sz="2400" b="1" dirty="0"/>
              <a:t>Plan Ahead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r>
              <a:rPr lang="en-US" altLang="en-US" sz="2400" b="1" dirty="0"/>
              <a:t>Call Ahead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r>
              <a:rPr lang="en-US" altLang="en-US" sz="2400" b="1" dirty="0"/>
              <a:t>School Provides Help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r>
              <a:rPr lang="en-US" altLang="en-US" sz="2400" b="1" dirty="0"/>
              <a:t>Accuracy of Skinfolds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r>
              <a:rPr lang="en-US" altLang="en-US" sz="2400" b="1" dirty="0"/>
              <a:t>Skinfold Assessment 	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r>
              <a:rPr lang="en-US" altLang="en-US" sz="2400" b="1" dirty="0"/>
              <a:t>MAX -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$6.50 </a:t>
            </a:r>
            <a:r>
              <a:rPr lang="en-US" altLang="en-US" sz="2400" b="1" dirty="0"/>
              <a:t>per Athlete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r>
              <a:rPr lang="en-US" altLang="en-US" sz="2400" b="1" dirty="0"/>
              <a:t>You will be the </a:t>
            </a:r>
            <a:r>
              <a:rPr lang="en-US" altLang="en-US" sz="2400" b="1" u="sng" dirty="0"/>
              <a:t>EXPERT</a:t>
            </a:r>
            <a:r>
              <a:rPr lang="en-US" altLang="en-US" sz="2400" b="1" dirty="0"/>
              <a:t>!</a:t>
            </a:r>
          </a:p>
        </p:txBody>
      </p:sp>
      <p:pic>
        <p:nvPicPr>
          <p:cNvPr id="257029" name="Picture 10" descr="Image result for Review">
            <a:extLst>
              <a:ext uri="{FF2B5EF4-FFF2-40B4-BE49-F238E27FC236}">
                <a16:creationId xmlns:a16="http://schemas.microsoft.com/office/drawing/2014/main" id="{E19BF0FB-5686-E2AE-266F-9C3CCC82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51" y="1119014"/>
            <a:ext cx="422787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55CB14-E35A-0AB1-72FC-2E1FC92E8023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82317E-85B3-7EC9-E3AA-32288FB554E9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3FF2716-5B55-ED80-15EF-79BB6DA3B55F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65FD21-8076-1870-1D06-55DEC85589DD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E72892-B88C-7A20-A60C-3C2A9F172A36}"/>
              </a:ext>
            </a:extLst>
          </p:cNvPr>
          <p:cNvCxnSpPr/>
          <p:nvPr/>
        </p:nvCxnSpPr>
        <p:spPr>
          <a:xfrm>
            <a:off x="0" y="25146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AC7A84-475F-8E2C-C45C-915845C7C7CA}"/>
              </a:ext>
            </a:extLst>
          </p:cNvPr>
          <p:cNvCxnSpPr/>
          <p:nvPr/>
        </p:nvCxnSpPr>
        <p:spPr>
          <a:xfrm>
            <a:off x="0" y="4655127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B9DC2FD-C28D-93BC-525C-AB5BE98F6DBA}"/>
              </a:ext>
            </a:extLst>
          </p:cNvPr>
          <p:cNvSpPr/>
          <p:nvPr/>
        </p:nvSpPr>
        <p:spPr bwMode="auto">
          <a:xfrm>
            <a:off x="1522413" y="971550"/>
            <a:ext cx="8407401" cy="381000"/>
          </a:xfrm>
          <a:prstGeom prst="rect">
            <a:avLst/>
          </a:prstGeom>
          <a:solidFill>
            <a:srgbClr val="0000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B7DE4556-425F-0635-FD18-694076FC0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31863"/>
            <a:ext cx="8686800" cy="908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Michigan High School Athletic Association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400" b="1">
                <a:solidFill>
                  <a:srgbClr val="00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1661 </a:t>
            </a:r>
            <a:r>
              <a:rPr lang="en-US" altLang="en-US" sz="2400" b="1" err="1">
                <a:solidFill>
                  <a:srgbClr val="00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Ramblewood</a:t>
            </a:r>
            <a:r>
              <a:rPr lang="en-US" altLang="en-US" sz="2400" b="1">
                <a:solidFill>
                  <a:srgbClr val="00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Drive - East Lansing, MI 48823</a:t>
            </a:r>
          </a:p>
        </p:txBody>
      </p:sp>
      <p:sp>
        <p:nvSpPr>
          <p:cNvPr id="259076" name="Rectangle 8">
            <a:extLst>
              <a:ext uri="{FF2B5EF4-FFF2-40B4-BE49-F238E27FC236}">
                <a16:creationId xmlns:a16="http://schemas.microsoft.com/office/drawing/2014/main" id="{8FFD31D6-1BDB-DD8D-73E4-54DE7BC6ABA5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9843295" y="843757"/>
            <a:ext cx="682625" cy="6842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B1F9C7-CCCF-DD32-DBFF-7D65737D2CDD}"/>
              </a:ext>
            </a:extLst>
          </p:cNvPr>
          <p:cNvSpPr txBox="1"/>
          <p:nvPr/>
        </p:nvSpPr>
        <p:spPr>
          <a:xfrm>
            <a:off x="3236419" y="5170488"/>
            <a:ext cx="5768374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(517) 332-5046     </a:t>
            </a:r>
            <a:r>
              <a:rPr lang="en-US" altLang="en-US" sz="28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www.mhsaa.com</a:t>
            </a:r>
            <a:endParaRPr lang="en-US" altLang="en-US" sz="2800" b="1">
              <a:solidFill>
                <a:srgbClr val="E82D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altLang="en-US">
              <a:solidFill>
                <a:srgbClr val="E82D08"/>
              </a:solidFill>
              <a:latin typeface="Arial Narrow" pitchFamily="34" charset="0"/>
            </a:endParaRPr>
          </a:p>
          <a:p>
            <a:pPr>
              <a:defRPr/>
            </a:pPr>
            <a:endParaRPr lang="en-US"/>
          </a:p>
        </p:txBody>
      </p:sp>
      <p:pic>
        <p:nvPicPr>
          <p:cNvPr id="259079" name="Picture 8">
            <a:extLst>
              <a:ext uri="{FF2B5EF4-FFF2-40B4-BE49-F238E27FC236}">
                <a16:creationId xmlns:a16="http://schemas.microsoft.com/office/drawing/2014/main" id="{F869B9FF-1EAA-F98A-3B41-CA9520B96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49513"/>
            <a:ext cx="6342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623C60F-3FAC-F0F3-73CD-B6FF943237C9}"/>
              </a:ext>
            </a:extLst>
          </p:cNvPr>
          <p:cNvSpPr/>
          <p:nvPr/>
        </p:nvSpPr>
        <p:spPr bwMode="auto">
          <a:xfrm>
            <a:off x="11401002" y="1173765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5DFD73-0DFF-7222-6439-8ED1F8AFCB0F}"/>
              </a:ext>
            </a:extLst>
          </p:cNvPr>
          <p:cNvSpPr/>
          <p:nvPr/>
        </p:nvSpPr>
        <p:spPr bwMode="auto">
          <a:xfrm>
            <a:off x="11401002" y="945165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A7F4D5-6BAE-679F-6DE5-EF3034BB43BC}"/>
              </a:ext>
            </a:extLst>
          </p:cNvPr>
          <p:cNvSpPr/>
          <p:nvPr/>
        </p:nvSpPr>
        <p:spPr bwMode="auto">
          <a:xfrm>
            <a:off x="11401002" y="716565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B32E44-58FA-8AE5-B607-281D681A6D02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98C550B-4B88-97D0-B2B2-C5A0716D42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16763"/>
            <a:ext cx="8690758" cy="8834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 of the Program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ABAA107-41A5-D39D-5D5F-80199E350A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0199"/>
            <a:ext cx="6176158" cy="4541037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Nutrition Education Program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Regulations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Assessor In-Service</a:t>
            </a:r>
          </a:p>
        </p:txBody>
      </p:sp>
      <p:pic>
        <p:nvPicPr>
          <p:cNvPr id="46085" name="Picture 9" descr="Components icon">
            <a:extLst>
              <a:ext uri="{FF2B5EF4-FFF2-40B4-BE49-F238E27FC236}">
                <a16:creationId xmlns:a16="http://schemas.microsoft.com/office/drawing/2014/main" id="{2D76EA01-6892-73ED-E36C-3E9643399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931" y="1430974"/>
            <a:ext cx="4214751" cy="421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B44604-9DC8-017A-8FA4-301E0F8CD9C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9ED976-D756-A0A9-0C56-1A14CE28652B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A71359-5E48-F977-EB5D-455D5DE9B4B5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83B2A61-80C8-097B-0710-39123305F80B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Image result for water">
            <a:extLst>
              <a:ext uri="{FF2B5EF4-FFF2-40B4-BE49-F238E27FC236}">
                <a16:creationId xmlns:a16="http://schemas.microsoft.com/office/drawing/2014/main" id="{3F7FB469-B191-960C-C4A2-03AF93D23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>
            <a:extLst>
              <a:ext uri="{FF2B5EF4-FFF2-40B4-BE49-F238E27FC236}">
                <a16:creationId xmlns:a16="http://schemas.microsoft.com/office/drawing/2014/main" id="{FBFB3F26-4BBB-CC0D-6032-E0D5440321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15352"/>
            <a:ext cx="9147957" cy="884848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 – Body Fat Limits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35186E7-2FBC-798F-ED30-B6A699FC62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0200"/>
            <a:ext cx="7090558" cy="4542448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Skinfold assessment in </a:t>
            </a:r>
            <a:r>
              <a:rPr lang="en-US" altLang="en-US" sz="2400" b="1" u="sng"/>
              <a:t>HYDRATED</a:t>
            </a:r>
            <a:r>
              <a:rPr lang="en-US" altLang="en-US" sz="2400"/>
              <a:t> state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Minimum of </a:t>
            </a:r>
            <a:r>
              <a:rPr lang="en-US" altLang="en-US" sz="2400" b="1"/>
              <a:t>7%</a:t>
            </a:r>
            <a:r>
              <a:rPr lang="en-US" altLang="en-US" sz="2400"/>
              <a:t> - males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Minimum of </a:t>
            </a:r>
            <a:r>
              <a:rPr lang="en-US" altLang="en-US" sz="2400" b="1"/>
              <a:t>12%</a:t>
            </a:r>
            <a:r>
              <a:rPr lang="en-US" altLang="en-US" sz="2400"/>
              <a:t> - females</a:t>
            </a:r>
            <a:endParaRPr lang="en-US" altLang="en-US"/>
          </a:p>
        </p:txBody>
      </p:sp>
      <p:pic>
        <p:nvPicPr>
          <p:cNvPr id="32773" name="Picture 5" descr="Image result for Hydration">
            <a:extLst>
              <a:ext uri="{FF2B5EF4-FFF2-40B4-BE49-F238E27FC236}">
                <a16:creationId xmlns:a16="http://schemas.microsoft.com/office/drawing/2014/main" id="{0EB6AFD0-EE67-266F-DD7E-5F227C81E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5753" y="1804059"/>
            <a:ext cx="2959122" cy="345373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134" name="Picture 7" descr="Image result for Male Symbol">
            <a:extLst>
              <a:ext uri="{FF2B5EF4-FFF2-40B4-BE49-F238E27FC236}">
                <a16:creationId xmlns:a16="http://schemas.microsoft.com/office/drawing/2014/main" id="{C04C0773-F67B-6DC1-02F7-E543AED0D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016" y="362296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9" descr="Image result for Female Symbol">
            <a:extLst>
              <a:ext uri="{FF2B5EF4-FFF2-40B4-BE49-F238E27FC236}">
                <a16:creationId xmlns:a16="http://schemas.microsoft.com/office/drawing/2014/main" id="{A2C562B6-0F1E-7A7B-775B-3BAF85D83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016" y="432361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187037F-AF80-A5B8-E93F-BECA7D56BDB0}"/>
              </a:ext>
            </a:extLst>
          </p:cNvPr>
          <p:cNvCxnSpPr>
            <a:cxnSpLocks/>
          </p:cNvCxnSpPr>
          <p:nvPr/>
        </p:nvCxnSpPr>
        <p:spPr bwMode="auto">
          <a:xfrm>
            <a:off x="6876802" y="3310250"/>
            <a:ext cx="1637806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8138" name="TextBox 1">
            <a:extLst>
              <a:ext uri="{FF2B5EF4-FFF2-40B4-BE49-F238E27FC236}">
                <a16:creationId xmlns:a16="http://schemas.microsoft.com/office/drawing/2014/main" id="{01649808-357E-7133-458F-BD769F6F0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6448" y="6383333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433C39-16D9-590F-A4CF-5A34BA6CE02C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3A6DAF1-8D84-8163-8FC9-8127C1224062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98F07E3-CC1C-9D7B-BCCB-F32EDDE00084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0D4085D-8DBB-F9C0-07DC-2D0342F54F65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9475594-2269-9CC1-0B3F-11B340D6C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514600"/>
            <a:ext cx="12192000" cy="2133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4957EB3-B6EF-C117-76F8-39B27F0EE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54231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6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Skinfold Assessor In-Service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B83087FD-B25D-014B-846D-DDCD6A3E1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06988"/>
            <a:ext cx="9144000" cy="1446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For Wrestling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Weight Monitoring Assessors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b="1">
              <a:solidFill>
                <a:srgbClr val="333399"/>
              </a:solidFill>
              <a:latin typeface="Arial Narrow" pitchFamily="34" charset="0"/>
            </a:endParaRPr>
          </a:p>
        </p:txBody>
      </p:sp>
      <p:pic>
        <p:nvPicPr>
          <p:cNvPr id="50182" name="Picture 7">
            <a:extLst>
              <a:ext uri="{FF2B5EF4-FFF2-40B4-BE49-F238E27FC236}">
                <a16:creationId xmlns:a16="http://schemas.microsoft.com/office/drawing/2014/main" id="{800976A5-1DD8-8058-4610-CA5FA6C19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49513"/>
            <a:ext cx="6342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7FFCF34-9AE2-73E3-CBAB-9D587FCC397C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D8D747D-8B4C-7953-F0B0-59154D7E3C17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310E26-9D71-8E61-9D51-0BCA0BF67660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BAD9BA-9005-0FB6-9BB0-50C0A6AD271F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9FCB07D-CCA6-8B0F-1C71-25F46EDFDE76}"/>
              </a:ext>
            </a:extLst>
          </p:cNvPr>
          <p:cNvSpPr/>
          <p:nvPr/>
        </p:nvSpPr>
        <p:spPr bwMode="auto">
          <a:xfrm>
            <a:off x="0" y="4595750"/>
            <a:ext cx="12192000" cy="495298"/>
          </a:xfrm>
          <a:prstGeom prst="rect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03F1EF5E-B50E-E9DC-8AA6-E58A376CF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15352"/>
            <a:ext cx="9144000" cy="83820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Skinfold Assessor In-Service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E41E5D2-A6DF-8075-1351-501D03FEC7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1" y="1612926"/>
            <a:ext cx="5781676" cy="4529721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Knowledge of MHSAA </a:t>
            </a:r>
            <a:r>
              <a:rPr lang="en-US" altLang="en-US" sz="2400" b="1" dirty="0"/>
              <a:t>WWMP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Professional judgement</a:t>
            </a:r>
            <a:endParaRPr lang="en-US" altLang="en-US" sz="24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Valid assessment of body composition </a:t>
            </a:r>
            <a:br>
              <a:rPr lang="en-US" altLang="en-US" sz="2400" dirty="0"/>
            </a:br>
            <a:r>
              <a:rPr lang="en-US" altLang="en-US" sz="2400" dirty="0"/>
              <a:t>for wrestlers</a:t>
            </a:r>
            <a:endParaRPr lang="en-US" altLang="en-US" sz="24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 dirty="0"/>
              <a:t>1st Day of Assessment: </a:t>
            </a:r>
            <a:r>
              <a:rPr lang="en-US" alt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10-21-24</a:t>
            </a:r>
            <a:endParaRPr lang="en-US" alt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C8093B-3C04-4DD4-26FC-594CF7858F8D}"/>
              </a:ext>
            </a:extLst>
          </p:cNvPr>
          <p:cNvPicPr/>
          <p:nvPr/>
        </p:nvPicPr>
        <p:blipFill rotWithShape="1">
          <a:blip r:embed="rId3"/>
          <a:srcRect l="33333" t="13676" r="34259" b="9188"/>
          <a:stretch/>
        </p:blipFill>
        <p:spPr bwMode="auto">
          <a:xfrm>
            <a:off x="7694221" y="1316038"/>
            <a:ext cx="3352800" cy="432276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231" name="TextBox 4">
            <a:extLst>
              <a:ext uri="{FF2B5EF4-FFF2-40B4-BE49-F238E27FC236}">
                <a16:creationId xmlns:a16="http://schemas.microsoft.com/office/drawing/2014/main" id="{E77D16AD-5516-7486-3D56-5C7F78175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9810" y="1452564"/>
            <a:ext cx="99377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2017-18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FFC52C-1AEA-F13B-FCF9-D48E2C0026DB}"/>
              </a:ext>
            </a:extLst>
          </p:cNvPr>
          <p:cNvSpPr/>
          <p:nvPr/>
        </p:nvSpPr>
        <p:spPr bwMode="auto">
          <a:xfrm>
            <a:off x="7694221" y="1349017"/>
            <a:ext cx="3352800" cy="4256450"/>
          </a:xfrm>
          <a:prstGeom prst="rect">
            <a:avLst/>
          </a:prstGeom>
          <a:solidFill>
            <a:srgbClr val="3965B5">
              <a:alpha val="3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ED66A3B-42EA-A1C7-BB47-4E52339FB4A7}"/>
              </a:ext>
            </a:extLst>
          </p:cNvPr>
          <p:cNvCxnSpPr>
            <a:cxnSpLocks/>
          </p:cNvCxnSpPr>
          <p:nvPr/>
        </p:nvCxnSpPr>
        <p:spPr bwMode="auto">
          <a:xfrm>
            <a:off x="5805055" y="2946071"/>
            <a:ext cx="2044535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2234" name="TextBox 1">
            <a:extLst>
              <a:ext uri="{FF2B5EF4-FFF2-40B4-BE49-F238E27FC236}">
                <a16:creationId xmlns:a16="http://schemas.microsoft.com/office/drawing/2014/main" id="{EAE94B6C-CB33-8F32-953A-8EC55A4DD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78" y="6383336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64516D-B748-8795-BF3C-001D26781A39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2426A66-43D5-4F95-F1C6-D62C258A2696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F82666C-666A-5661-F377-9C24EDD9774E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8817BFA-C81A-1E4F-AEBB-3E43CCED64E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8" descr="Image result for certified athletic trainer">
            <a:extLst>
              <a:ext uri="{FF2B5EF4-FFF2-40B4-BE49-F238E27FC236}">
                <a16:creationId xmlns:a16="http://schemas.microsoft.com/office/drawing/2014/main" id="{76B580CC-AE58-D428-02DA-E06EE0FD0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80" y="2225632"/>
            <a:ext cx="4881640" cy="33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9" descr="Image result for Golden Banner">
            <a:extLst>
              <a:ext uri="{FF2B5EF4-FFF2-40B4-BE49-F238E27FC236}">
                <a16:creationId xmlns:a16="http://schemas.microsoft.com/office/drawing/2014/main" id="{DA282A99-19DE-0E02-D8BC-7ADF1CC9D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7" y="3713022"/>
            <a:ext cx="494508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>
            <a:extLst>
              <a:ext uri="{FF2B5EF4-FFF2-40B4-BE49-F238E27FC236}">
                <a16:creationId xmlns:a16="http://schemas.microsoft.com/office/drawing/2014/main" id="{BD18EA06-05C2-3853-DD93-71CD86821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5097" y="716188"/>
            <a:ext cx="8695703" cy="91073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Assessor Candidate Eligibility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9FA3B295-A8F0-62EA-C243-91F5F6C626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15097" y="1626919"/>
            <a:ext cx="7933703" cy="46056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Physicians, MD or DO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Physicians Assistant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Nurse Practitioner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RN, LPN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Certified Athletic Trainer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Physical Therapist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Nutritionist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Health Educator, Exercise Physiologist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096681-A9A9-0E47-1BEC-BC9514D80F9F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355D2AC-CD1F-AB5C-7CD4-689BDAD03FED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0AF556-25AD-DCE3-8CAC-1721134A9EC3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2ABA4F-7229-09D6-3E21-5C6641099FAC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9D10E54-7255-2FAC-4E8C-5A71D698C6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6292" y="716188"/>
            <a:ext cx="8638310" cy="934482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the Skinfold Instructor </a:t>
            </a:r>
            <a:r>
              <a:rPr lang="en-US" altLang="en-US" sz="3200"/>
              <a:t>(cont’d)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CAFF8FC-F477-21E8-F2C2-391D073FAA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6292" y="1567543"/>
            <a:ext cx="9199416" cy="4680857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Produce </a:t>
            </a:r>
            <a:r>
              <a:rPr lang="en-US" altLang="en-US" sz="2400" u="sng"/>
              <a:t>professional</a:t>
            </a:r>
            <a:r>
              <a:rPr lang="en-US" altLang="en-US" sz="2400"/>
              <a:t> skinfold assessors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Experience and background check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Theory and practical exposure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Required registration fee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5B3ED0-CCF1-6E0D-8278-5BF3076E633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EC669C-5150-5897-EF64-7D7E827D469A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E6027D-590C-DF2A-0A10-23BB9D237336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E95EAA-8682-AB4E-4695-C9FD8625EC76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1">
            <a:extLst>
              <a:ext uri="{FF2B5EF4-FFF2-40B4-BE49-F238E27FC236}">
                <a16:creationId xmlns:a16="http://schemas.microsoft.com/office/drawing/2014/main" id="{BE0219B3-0031-1AD0-4BF5-75A7D4663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12192000" cy="21336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CD6364E1-4645-2E82-FAC8-4DA0B1BB2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76050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Responsibilities: Skinfold Assessor</a:t>
            </a: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E1971017-7DDE-9580-5B27-5CCB1E9C4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004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3C7BAB08-18A0-ED9F-2900-BBDE19FB4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06988"/>
            <a:ext cx="9144000" cy="1446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For Wrestling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Weight Monitoring Assessors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b="1">
              <a:solidFill>
                <a:srgbClr val="333399"/>
              </a:solidFill>
              <a:latin typeface="Arial Narrow" pitchFamily="34" charset="0"/>
            </a:endParaRPr>
          </a:p>
        </p:txBody>
      </p:sp>
      <p:pic>
        <p:nvPicPr>
          <p:cNvPr id="58375" name="Picture 9">
            <a:extLst>
              <a:ext uri="{FF2B5EF4-FFF2-40B4-BE49-F238E27FC236}">
                <a16:creationId xmlns:a16="http://schemas.microsoft.com/office/drawing/2014/main" id="{489B1F29-E777-5C69-E5A0-A1159C282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49513"/>
            <a:ext cx="6342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0339DE-278C-8DB5-E585-5E59294098BD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6F3E3E-5C12-FE85-6A50-749D9CC86DEF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BD95CEE-6D31-E0B9-BABD-C43462E86A7A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17E65EA-0EEB-DE2A-7AB9-E01F78C764FD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678B67C-41F5-E617-F9A4-3817E4F3C8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15352"/>
            <a:ext cx="9120249" cy="88484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Roles &amp; Responsibilities: Skinfold Assessor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C1BE290F-3283-D8AE-C32B-64C1AED7E2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0199"/>
            <a:ext cx="7395358" cy="4542449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Providing a service to member schools </a:t>
            </a:r>
            <a:br>
              <a:rPr lang="en-US" altLang="en-US" sz="2400"/>
            </a:br>
            <a:r>
              <a:rPr lang="en-US" altLang="en-US" sz="2400"/>
              <a:t>of the MHSAA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Model for young athletes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Regard for “right to privacy” </a:t>
            </a:r>
            <a:br>
              <a:rPr lang="en-US" altLang="en-US" sz="2400"/>
            </a:br>
            <a:r>
              <a:rPr lang="en-US" altLang="en-US" sz="2400"/>
              <a:t>(HIPAA / FERPA)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Confidentiality of information</a:t>
            </a:r>
            <a:endParaRPr lang="en-US" altLang="en-US" b="1"/>
          </a:p>
        </p:txBody>
      </p:sp>
      <p:pic>
        <p:nvPicPr>
          <p:cNvPr id="60421" name="Picture 5" descr="Image result for HIPAA/FERPA">
            <a:extLst>
              <a:ext uri="{FF2B5EF4-FFF2-40B4-BE49-F238E27FC236}">
                <a16:creationId xmlns:a16="http://schemas.microsoft.com/office/drawing/2014/main" id="{C78D1C6D-E49B-8A84-05D8-24E069D62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4" y="2972628"/>
            <a:ext cx="4265221" cy="255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E0EA82-3A4D-F7D6-83D6-DA626CB15F32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205099-7FD7-2353-621E-C240730390A4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D59AC8-C610-1F69-1366-014B1449E1A4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FA0E28-956B-6191-9BFE-4A02CC8DF57A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E36549B6-6A79-098E-044C-52607C725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66260"/>
            <a:ext cx="12192000" cy="609600"/>
          </a:xfrm>
          <a:prstGeom prst="rect">
            <a:avLst/>
          </a:prstGeom>
          <a:solidFill>
            <a:srgbClr val="0000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8902E9A7-4470-86A4-3DC8-BD55C27067F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1339931"/>
            <a:ext cx="9144000" cy="2286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Primary Michigan </a:t>
            </a:r>
            <a:br>
              <a:rPr lang="en-US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en-US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Wrestling Weight Monitoring Personnel</a:t>
            </a:r>
            <a:endParaRPr lang="en-US" altLang="en-US" sz="3600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7CBAAF9-C54C-6025-5AF9-EA88ACA330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752600"/>
            <a:ext cx="9144000" cy="1752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b="1"/>
              <a:t>Michigan High School Athletic Association</a:t>
            </a:r>
          </a:p>
          <a:p>
            <a:pPr eaLnBrk="1" hangingPunct="1">
              <a:defRPr/>
            </a:pPr>
            <a:r>
              <a:rPr lang="en-US" altLang="en-US" sz="28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dan@mhsaa.com   </a:t>
            </a:r>
            <a:r>
              <a:rPr lang="en-US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  </a:t>
            </a:r>
            <a:r>
              <a:rPr lang="en-US" altLang="en-US" sz="28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jamie@mhsaa.com</a:t>
            </a:r>
          </a:p>
          <a:p>
            <a:pPr>
              <a:defRPr/>
            </a:pPr>
            <a:r>
              <a:rPr lang="en-US" altLang="en-US" sz="2800" b="1"/>
              <a:t>(517) 332-5046</a:t>
            </a:r>
            <a:r>
              <a:rPr lang="en-US" altLang="en-US" sz="28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en-US" b="1">
                <a:solidFill>
                  <a:srgbClr val="00FFFF"/>
                </a:solidFill>
              </a:rPr>
              <a:t> </a:t>
            </a:r>
          </a:p>
          <a:p>
            <a:pPr eaLnBrk="1" hangingPunct="1">
              <a:defRPr/>
            </a:pPr>
            <a:endParaRPr lang="en-US" altLang="en-US"/>
          </a:p>
          <a:p>
            <a:pPr eaLnBrk="1" hangingPunct="1">
              <a:defRPr/>
            </a:pPr>
            <a:endParaRPr lang="en-US" altLang="en-US" sz="1400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5F892-D7BD-8F8D-68FC-DBB458CF40A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4B1400-DDEC-9B74-C1D6-B4724536D511}"/>
              </a:ext>
            </a:extLst>
          </p:cNvPr>
          <p:cNvSpPr/>
          <p:nvPr/>
        </p:nvSpPr>
        <p:spPr bwMode="auto">
          <a:xfrm>
            <a:off x="11401002" y="1173765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827B60-B261-876D-18E3-514E8E506DEA}"/>
              </a:ext>
            </a:extLst>
          </p:cNvPr>
          <p:cNvSpPr/>
          <p:nvPr/>
        </p:nvSpPr>
        <p:spPr bwMode="auto">
          <a:xfrm>
            <a:off x="11401002" y="945165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39E86A-4768-E95E-41D3-65EAA113580B}"/>
              </a:ext>
            </a:extLst>
          </p:cNvPr>
          <p:cNvSpPr/>
          <p:nvPr/>
        </p:nvSpPr>
        <p:spPr bwMode="auto">
          <a:xfrm>
            <a:off x="11401002" y="716565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A523245-0787-A0F3-F4D8-4EA1801EE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685800"/>
            <a:ext cx="9147957" cy="905494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Skinfold Assessor</a:t>
            </a:r>
            <a:endParaRPr lang="en-US" alt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7907986-8069-C603-DF90-8FABFAA760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591294"/>
            <a:ext cx="10030358" cy="4580906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Maintain current registration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Contract with school prior to Alpha Weigh-In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Fee for service:  </a:t>
            </a:r>
            <a:r>
              <a:rPr lang="en-US" altLang="en-US" sz="2400" dirty="0">
                <a:highlight>
                  <a:srgbClr val="FFFF00"/>
                </a:highlight>
              </a:rPr>
              <a:t>no more than </a:t>
            </a:r>
            <a:r>
              <a:rPr lang="en-US" altLang="en-US" sz="2400" b="1" dirty="0">
                <a:highlight>
                  <a:srgbClr val="FFFF00"/>
                </a:highlight>
              </a:rPr>
              <a:t>$6.50 </a:t>
            </a:r>
            <a:r>
              <a:rPr lang="en-US" altLang="en-US" sz="2400" dirty="0">
                <a:highlight>
                  <a:srgbClr val="FFFF00"/>
                </a:highlight>
              </a:rPr>
              <a:t>per athlete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Arrive Early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Enter data online (</a:t>
            </a:r>
            <a:r>
              <a:rPr lang="en-US" altLang="en-US" sz="24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www.trackwrestling.com</a:t>
            </a:r>
            <a:r>
              <a:rPr lang="en-US" altLang="en-US" sz="2400" dirty="0"/>
              <a:t>) using your assessor password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Serve as the resident “expert”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Encouraged to “stay current”</a:t>
            </a:r>
            <a:endParaRPr lang="en-US" altLang="en-US" dirty="0"/>
          </a:p>
        </p:txBody>
      </p:sp>
      <p:sp>
        <p:nvSpPr>
          <p:cNvPr id="62470" name="TextBox 1">
            <a:extLst>
              <a:ext uri="{FF2B5EF4-FFF2-40B4-BE49-F238E27FC236}">
                <a16:creationId xmlns:a16="http://schemas.microsoft.com/office/drawing/2014/main" id="{24B9548F-F4D0-BDC6-47FE-2129FE232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79" y="6395366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372839-71C9-B1AF-4294-2DE6F3E8B532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9CDAC5E-B56C-7FBF-27B3-A6D0844B92BD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0989A67-C347-2DF6-5BB4-9DD14E2AFCE2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4527AF0-C110-A1F6-75A8-3048399406E7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7A7EB7C-E49F-9DC2-DA12-C24FE1AC29F8}"/>
              </a:ext>
            </a:extLst>
          </p:cNvPr>
          <p:cNvCxnSpPr/>
          <p:nvPr/>
        </p:nvCxnSpPr>
        <p:spPr>
          <a:xfrm>
            <a:off x="3666836" y="3038764"/>
            <a:ext cx="5338619" cy="2124363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DAFAFB3-D8BB-BF64-9FD9-CBD763D7D3E4}"/>
              </a:ext>
            </a:extLst>
          </p:cNvPr>
          <p:cNvSpPr/>
          <p:nvPr/>
        </p:nvSpPr>
        <p:spPr bwMode="auto">
          <a:xfrm>
            <a:off x="0" y="4240481"/>
            <a:ext cx="12192000" cy="608012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64516" name="Picture 5" descr="Image result for Harpenden Skinfold Calipers">
            <a:extLst>
              <a:ext uri="{FF2B5EF4-FFF2-40B4-BE49-F238E27FC236}">
                <a16:creationId xmlns:a16="http://schemas.microsoft.com/office/drawing/2014/main" id="{EF32E871-B536-55D3-04A0-CDB6ADF51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1"/>
          <a:stretch/>
        </p:blipFill>
        <p:spPr bwMode="auto">
          <a:xfrm>
            <a:off x="9119672" y="5002868"/>
            <a:ext cx="1594313" cy="100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3">
            <a:extLst>
              <a:ext uri="{FF2B5EF4-FFF2-40B4-BE49-F238E27FC236}">
                <a16:creationId xmlns:a16="http://schemas.microsoft.com/office/drawing/2014/main" id="{E2C319B7-E2CD-A2C0-E9BA-776545014A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3999" y="1643674"/>
            <a:ext cx="7391401" cy="4531495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Lange</a:t>
            </a:r>
            <a:r>
              <a:rPr lang="en-US" altLang="en-US" sz="2400"/>
              <a:t> or </a:t>
            </a:r>
            <a:r>
              <a:rPr lang="en-US" altLang="en-US" sz="2400" b="1" err="1"/>
              <a:t>Harpenden</a:t>
            </a:r>
            <a:r>
              <a:rPr lang="en-US" altLang="en-US" sz="2400"/>
              <a:t> skinfold calipers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Assess and record each of the three (3) measurements to the </a:t>
            </a:r>
            <a:r>
              <a:rPr lang="en-US" altLang="en-US" sz="2400" u="sng"/>
              <a:t>nearest</a:t>
            </a:r>
            <a:r>
              <a:rPr lang="en-US" altLang="en-US" sz="2400"/>
              <a:t> .5 mm, </a:t>
            </a:r>
            <a:br>
              <a:rPr lang="en-US" altLang="en-US" sz="2400"/>
            </a:br>
            <a:r>
              <a:rPr lang="en-US" altLang="en-US" sz="2400"/>
              <a:t>for each site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</a:t>
            </a:r>
            <a:r>
              <a:rPr lang="en-US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than </a:t>
            </a:r>
            <a:r>
              <a:rPr lang="en-US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mm </a:t>
            </a:r>
            <a:r>
              <a:rPr lang="en-US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 will be </a:t>
            </a:r>
            <a:r>
              <a:rPr lang="en-US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RETURNED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Record skinfold measurements for data entry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C6D91C5-2D32-5B2A-1ACD-B319518F9C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3999" y="713377"/>
            <a:ext cx="9143997" cy="866824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Skinfold Assessor</a:t>
            </a:r>
            <a:endParaRPr lang="en-US" alt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4519" name="Picture 9" descr="Image result for Lange Skinfold Calipers">
            <a:extLst>
              <a:ext uri="{FF2B5EF4-FFF2-40B4-BE49-F238E27FC236}">
                <a16:creationId xmlns:a16="http://schemas.microsoft.com/office/drawing/2014/main" id="{DE581BD4-B18A-EB5A-C116-6006F39EC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2" b="14835"/>
          <a:stretch>
            <a:fillRect/>
          </a:stretch>
        </p:blipFill>
        <p:spPr bwMode="auto">
          <a:xfrm>
            <a:off x="9830788" y="2816225"/>
            <a:ext cx="1905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7" name="TextBox 1">
            <a:extLst>
              <a:ext uri="{FF2B5EF4-FFF2-40B4-BE49-F238E27FC236}">
                <a16:creationId xmlns:a16="http://schemas.microsoft.com/office/drawing/2014/main" id="{66FA69A8-59C5-D238-36FB-48C63354E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9882" y="6388760"/>
            <a:ext cx="76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8 / 51 / 54</a:t>
            </a:r>
          </a:p>
        </p:txBody>
      </p:sp>
      <p:pic>
        <p:nvPicPr>
          <p:cNvPr id="64537" name="Picture 22">
            <a:extLst>
              <a:ext uri="{FF2B5EF4-FFF2-40B4-BE49-F238E27FC236}">
                <a16:creationId xmlns:a16="http://schemas.microsoft.com/office/drawing/2014/main" id="{1153EA71-4E9D-5DC2-FE5D-5175A2175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065" y="1028205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E859319-93EB-ECC8-3426-FCA3637C37E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D1B78D9-7621-FF0F-3C5D-310307B487CA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A641208-FB5F-7780-002F-D03E2264DC17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B40E9B2-FD97-11A9-D6D8-E9E664104CB0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D8E70ED-AE8D-0787-3F8F-B806F0FEB357}"/>
              </a:ext>
            </a:extLst>
          </p:cNvPr>
          <p:cNvCxnSpPr>
            <a:cxnSpLocks/>
          </p:cNvCxnSpPr>
          <p:nvPr/>
        </p:nvCxnSpPr>
        <p:spPr>
          <a:xfrm>
            <a:off x="2252023" y="2482604"/>
            <a:ext cx="5247904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E1707EC-E11A-A7B3-4922-585473B9BE15}"/>
              </a:ext>
            </a:extLst>
          </p:cNvPr>
          <p:cNvCxnSpPr>
            <a:cxnSpLocks/>
          </p:cNvCxnSpPr>
          <p:nvPr/>
        </p:nvCxnSpPr>
        <p:spPr>
          <a:xfrm>
            <a:off x="7570931" y="2542641"/>
            <a:ext cx="2182669" cy="634669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2A13FC6-E8A3-1609-2182-0281AA7714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3999" y="1580201"/>
            <a:ext cx="9143997" cy="4564422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Check all worksheets for accuracy </a:t>
            </a:r>
            <a:r>
              <a:rPr lang="en-US" altLang="en-US" sz="2400" u="sng"/>
              <a:t>BEFORE</a:t>
            </a:r>
            <a:r>
              <a:rPr lang="en-US" altLang="en-US" sz="2400"/>
              <a:t> entering data online.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If more than one (1) assessor is involved, make sure each wrestler is being entered online under the </a:t>
            </a:r>
            <a:r>
              <a:rPr lang="en-US" altLang="en-US" sz="2400" b="1">
                <a:solidFill>
                  <a:srgbClr val="FF0000"/>
                </a:solidFill>
                <a:highlight>
                  <a:srgbClr val="FFFF00"/>
                </a:highlight>
              </a:rPr>
              <a:t>specific assessor’s username and password that assessed that wrestler</a:t>
            </a:r>
            <a:r>
              <a:rPr lang="en-US" altLang="en-US" sz="2400" b="1">
                <a:solidFill>
                  <a:srgbClr val="FF0000"/>
                </a:solidFill>
              </a:rPr>
              <a:t>.</a:t>
            </a:r>
            <a:endParaRPr lang="en-US" altLang="en-US" sz="2400" b="1">
              <a:solidFill>
                <a:srgbClr val="FF0000"/>
              </a:solidFill>
              <a:cs typeface="Calibri"/>
            </a:endParaRPr>
          </a:p>
        </p:txBody>
      </p:sp>
      <p:sp>
        <p:nvSpPr>
          <p:cNvPr id="66565" name="TextBox 1">
            <a:extLst>
              <a:ext uri="{FF2B5EF4-FFF2-40B4-BE49-F238E27FC236}">
                <a16:creationId xmlns:a16="http://schemas.microsoft.com/office/drawing/2014/main" id="{12103A65-8EE5-F6FA-E88B-D56FCE5A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3" y="6395367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46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7165AB-1021-FC90-D14E-F4E176C53095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4B8330-A6D3-04FA-8C3A-283C09BB053E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B29603-0F4E-1BF9-7ED4-AA00DE1066A6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7117AE-754F-5E54-CC4B-EC42194F7F2D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3B69A71-0670-16CB-2AC8-3458E5CED3B4}"/>
              </a:ext>
            </a:extLst>
          </p:cNvPr>
          <p:cNvSpPr txBox="1">
            <a:spLocks noChangeArrowheads="1"/>
          </p:cNvSpPr>
          <p:nvPr/>
        </p:nvSpPr>
        <p:spPr>
          <a:xfrm>
            <a:off x="1523999" y="713377"/>
            <a:ext cx="9143997" cy="86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Skinfold Assessor</a:t>
            </a:r>
            <a:endParaRPr lang="en-US" alt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1">
            <a:extLst>
              <a:ext uri="{FF2B5EF4-FFF2-40B4-BE49-F238E27FC236}">
                <a16:creationId xmlns:a16="http://schemas.microsoft.com/office/drawing/2014/main" id="{D91F8E4C-B676-5D24-90C4-46608B25C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12192000" cy="21336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43010" name="Text Box 2">
            <a:extLst>
              <a:ext uri="{FF2B5EF4-FFF2-40B4-BE49-F238E27FC236}">
                <a16:creationId xmlns:a16="http://schemas.microsoft.com/office/drawing/2014/main" id="{D7564648-0B7A-1DFA-4DED-45F4963DD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03513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Responsibilities: Participating School</a:t>
            </a:r>
          </a:p>
        </p:txBody>
      </p:sp>
      <p:sp>
        <p:nvSpPr>
          <p:cNvPr id="68612" name="Text Box 4">
            <a:extLst>
              <a:ext uri="{FF2B5EF4-FFF2-40B4-BE49-F238E27FC236}">
                <a16:creationId xmlns:a16="http://schemas.microsoft.com/office/drawing/2014/main" id="{90034870-D28F-1A5E-6D0E-91E29A3F7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004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99926CB5-E5B3-4CC5-B429-1825FD490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06988"/>
            <a:ext cx="9144000" cy="1446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For Wrestling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Weight Monitoring Assessors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b="1">
              <a:solidFill>
                <a:srgbClr val="333399"/>
              </a:solidFill>
              <a:latin typeface="Arial Narrow" pitchFamily="34" charset="0"/>
            </a:endParaRPr>
          </a:p>
        </p:txBody>
      </p:sp>
      <p:pic>
        <p:nvPicPr>
          <p:cNvPr id="68615" name="Picture 9">
            <a:extLst>
              <a:ext uri="{FF2B5EF4-FFF2-40B4-BE49-F238E27FC236}">
                <a16:creationId xmlns:a16="http://schemas.microsoft.com/office/drawing/2014/main" id="{AD405196-D77B-67D9-5EAD-385A02038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49513"/>
            <a:ext cx="6342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AF6C34-D57C-5E74-988A-82F2373D52D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63BA4F2-F2A0-AF0B-6B9C-C2C67079323F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46F600-5780-D4E4-496A-B96131499890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CF7BAF-70B0-34A7-0207-36DA76EAFBE6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>
            <a:extLst>
              <a:ext uri="{FF2B5EF4-FFF2-40B4-BE49-F238E27FC236}">
                <a16:creationId xmlns:a16="http://schemas.microsoft.com/office/drawing/2014/main" id="{29394D77-B662-BA27-1B8E-C872AE7DE4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579418"/>
            <a:ext cx="6400801" cy="4622944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Complete data worksheets </a:t>
            </a:r>
            <a:br>
              <a:rPr lang="en-US" altLang="en-US" sz="2400"/>
            </a:br>
            <a:r>
              <a:rPr lang="en-US" altLang="en-US" sz="2400" i="1">
                <a:solidFill>
                  <a:srgbClr val="0070C0"/>
                </a:solidFill>
              </a:rPr>
              <a:t>last page: </a:t>
            </a:r>
            <a:r>
              <a:rPr lang="en-US" altLang="en-US" sz="2400" b="1" i="1">
                <a:solidFill>
                  <a:srgbClr val="0070C0"/>
                </a:solidFill>
              </a:rPr>
              <a:t>“Skinfold Assessor Handbook”</a:t>
            </a:r>
            <a:r>
              <a:rPr lang="en-US" altLang="en-US" sz="2400" i="1">
                <a:solidFill>
                  <a:srgbClr val="0070C0"/>
                </a:solidFill>
              </a:rPr>
              <a:t> </a:t>
            </a:r>
            <a:br>
              <a:rPr lang="en-US" altLang="en-US" sz="2400" i="1">
                <a:solidFill>
                  <a:srgbClr val="0070C0"/>
                </a:solidFill>
              </a:rPr>
            </a:br>
            <a:r>
              <a:rPr lang="en-US" altLang="en-US" sz="2400"/>
              <a:t>except for specific gravity and skinfold data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Ensure that wrestlers are on time and </a:t>
            </a:r>
            <a:br>
              <a:rPr lang="en-US" altLang="en-US" sz="2400"/>
            </a:br>
            <a:r>
              <a:rPr lang="en-US" altLang="en-US" sz="2400"/>
              <a:t>prepared for assessment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40BDFE-5D0C-596E-F3FA-FBA177DFCB97}"/>
              </a:ext>
            </a:extLst>
          </p:cNvPr>
          <p:cNvPicPr/>
          <p:nvPr/>
        </p:nvPicPr>
        <p:blipFill rotWithShape="1">
          <a:blip r:embed="rId3"/>
          <a:srcRect l="33392" t="23291" r="34259"/>
          <a:stretch/>
        </p:blipFill>
        <p:spPr bwMode="auto">
          <a:xfrm>
            <a:off x="8093033" y="1663406"/>
            <a:ext cx="3152899" cy="405159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34AE2C6-D53F-5314-688D-4BB11A57973D}"/>
              </a:ext>
            </a:extLst>
          </p:cNvPr>
          <p:cNvCxnSpPr>
            <a:cxnSpLocks/>
          </p:cNvCxnSpPr>
          <p:nvPr/>
        </p:nvCxnSpPr>
        <p:spPr bwMode="auto">
          <a:xfrm>
            <a:off x="5394366" y="3143992"/>
            <a:ext cx="2835234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" name="Rectangle 2">
            <a:extLst>
              <a:ext uri="{FF2B5EF4-FFF2-40B4-BE49-F238E27FC236}">
                <a16:creationId xmlns:a16="http://schemas.microsoft.com/office/drawing/2014/main" id="{A219A34B-5E61-49C6-AD10-C30745E6A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1" y="655638"/>
            <a:ext cx="9120249" cy="923780"/>
          </a:xfrm>
        </p:spPr>
        <p:txBody>
          <a:bodyPr anchor="ctr">
            <a:normAutofit/>
          </a:bodyPr>
          <a:lstStyle/>
          <a:p>
            <a:pPr algn="l"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Participating School</a:t>
            </a:r>
            <a:endParaRPr lang="en-US" altLang="en-US" sz="32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B64AE6-00BF-E931-90AA-FC60F39C0061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5A57B1-F139-9121-FDEF-EEC964A92FF7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7610EC3-BAD2-FE07-00C3-3FC51CC4D2C1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883F69C-8473-8896-3371-47B538161CF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8" descr="Image result for School clipart">
            <a:extLst>
              <a:ext uri="{FF2B5EF4-FFF2-40B4-BE49-F238E27FC236}">
                <a16:creationId xmlns:a16="http://schemas.microsoft.com/office/drawing/2014/main" id="{D2D04EB3-020B-CEEC-CFBA-54C9A4ED4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304800"/>
            <a:ext cx="24685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CE9179-1BDA-5682-BBEF-7B8BBE187E1C}"/>
              </a:ext>
            </a:extLst>
          </p:cNvPr>
          <p:cNvSpPr/>
          <p:nvPr/>
        </p:nvSpPr>
        <p:spPr bwMode="auto">
          <a:xfrm>
            <a:off x="0" y="5070940"/>
            <a:ext cx="12192000" cy="762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6B5FB53-753E-A244-7D02-41A1390C03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579418"/>
            <a:ext cx="10030358" cy="4622943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Contact a </a:t>
            </a:r>
            <a:r>
              <a:rPr lang="en-US" altLang="en-US" sz="2400" u="sng"/>
              <a:t>REGISTERED</a:t>
            </a:r>
            <a:r>
              <a:rPr lang="en-US" altLang="en-US" sz="2400"/>
              <a:t> skinfold assessor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Provide adult volunteers (preferably five) for: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b="1"/>
              <a:t>1. Check-in Wrestlers (paperwork)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b="1"/>
              <a:t>2. Specific Gravity (health professional)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b="1"/>
              <a:t>3. Weigh-In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b="1"/>
              <a:t>4. Skinfold Measurement Recording</a:t>
            </a:r>
            <a:endParaRPr lang="en-US" altLang="en-US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b="1">
                <a:solidFill>
                  <a:srgbClr val="FF0000"/>
                </a:solidFill>
              </a:rPr>
              <a:t>Wrestling coaching staff </a:t>
            </a:r>
            <a:r>
              <a:rPr lang="en-US" altLang="en-US" b="1" u="sng">
                <a:solidFill>
                  <a:srgbClr val="FF0000"/>
                </a:solidFill>
              </a:rPr>
              <a:t>EXCLUDED</a:t>
            </a:r>
            <a:r>
              <a:rPr lang="en-US" altLang="en-US" b="1">
                <a:solidFill>
                  <a:srgbClr val="FF0000"/>
                </a:solidFill>
              </a:rPr>
              <a:t> from </a:t>
            </a:r>
            <a:r>
              <a:rPr lang="en-US" altLang="en-US" b="1" u="sng">
                <a:solidFill>
                  <a:srgbClr val="FF0000"/>
                </a:solidFill>
              </a:rPr>
              <a:t>ANY</a:t>
            </a:r>
            <a:r>
              <a:rPr lang="en-US" altLang="en-US" b="1">
                <a:solidFill>
                  <a:srgbClr val="FF0000"/>
                </a:solidFill>
              </a:rPr>
              <a:t> testing responsibilities </a:t>
            </a:r>
            <a:br>
              <a:rPr lang="en-US" altLang="en-US" b="1">
                <a:solidFill>
                  <a:srgbClr val="FF0000"/>
                </a:solidFill>
              </a:rPr>
            </a:br>
            <a:r>
              <a:rPr lang="en-US" altLang="en-US" b="1">
                <a:solidFill>
                  <a:srgbClr val="FF0000"/>
                </a:solidFill>
              </a:rPr>
              <a:t>or data entry</a:t>
            </a:r>
          </a:p>
        </p:txBody>
      </p:sp>
      <p:sp>
        <p:nvSpPr>
          <p:cNvPr id="72712" name="TextBox 1">
            <a:extLst>
              <a:ext uri="{FF2B5EF4-FFF2-40B4-BE49-F238E27FC236}">
                <a16:creationId xmlns:a16="http://schemas.microsoft.com/office/drawing/2014/main" id="{1F267ED0-FF1B-6856-F4A6-CB67178A2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5079" y="6388766"/>
            <a:ext cx="1066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22 / 55-57 / 58-60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F56DE-72C3-7EB9-D140-F349DEF84EA6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3B4B2E3-530F-1E70-FFC8-021C6D5054CC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24ED6D-23CF-AAF9-3692-BFEBC3FAC75C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F15B536-FDB9-AE95-ECC9-FCDE9BB8ABCC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DDCB5EE7-B76E-4C2A-05D2-FB74615F7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1" y="655638"/>
            <a:ext cx="9120249" cy="923780"/>
          </a:xfrm>
        </p:spPr>
        <p:txBody>
          <a:bodyPr anchor="ctr">
            <a:normAutofit/>
          </a:bodyPr>
          <a:lstStyle/>
          <a:p>
            <a:pPr algn="l"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Participating School</a:t>
            </a:r>
            <a:endParaRPr lang="en-US" alt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7CFE95-5C8B-D0A7-CBDD-2D5B6CAF6627}"/>
              </a:ext>
            </a:extLst>
          </p:cNvPr>
          <p:cNvSpPr/>
          <p:nvPr/>
        </p:nvSpPr>
        <p:spPr bwMode="auto">
          <a:xfrm>
            <a:off x="0" y="2684960"/>
            <a:ext cx="12192000" cy="50165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BA0AE0F-0F11-59F7-6829-6E236EC25D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579418"/>
            <a:ext cx="10030358" cy="4622944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Purchase: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Bayer Multistix 10SG (#2161)</a:t>
            </a:r>
            <a:endParaRPr lang="en-US" altLang="en-US" sz="2400" b="1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Supply weight monitoring “Data Forms” provided by the MHSAA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Pens/Pencils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Certified scales used for the “Alpha Weigh-In” </a:t>
            </a:r>
            <a:br>
              <a:rPr lang="en-US" altLang="en-US" sz="2400" dirty="0"/>
            </a:br>
            <a:r>
              <a:rPr lang="en-US" altLang="en-US" sz="2400" dirty="0"/>
              <a:t>(balance scales recorded up to  nearest ¼ </a:t>
            </a:r>
            <a:r>
              <a:rPr lang="en-US" altLang="en-US" sz="2400" dirty="0" err="1"/>
              <a:t>lb</a:t>
            </a:r>
            <a:r>
              <a:rPr lang="en-US" altLang="en-US" sz="2400" dirty="0"/>
              <a:t>;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1/10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</a:t>
            </a:r>
            <a:r>
              <a:rPr lang="en-US" altLang="en-US" sz="2400" dirty="0"/>
              <a:t>)</a:t>
            </a:r>
          </a:p>
        </p:txBody>
      </p:sp>
      <p:pic>
        <p:nvPicPr>
          <p:cNvPr id="74758" name="Picture 7" descr="Bayer  Diagnostics Multistix 10SG Reagent Strips">
            <a:extLst>
              <a:ext uri="{FF2B5EF4-FFF2-40B4-BE49-F238E27FC236}">
                <a16:creationId xmlns:a16="http://schemas.microsoft.com/office/drawing/2014/main" id="{42C543B7-94CA-CC70-929C-97AE10C33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r="17390"/>
          <a:stretch>
            <a:fillRect/>
          </a:stretch>
        </p:blipFill>
        <p:spPr bwMode="auto">
          <a:xfrm>
            <a:off x="10012365" y="3326596"/>
            <a:ext cx="1574528" cy="258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12" descr="Image result for School clipart">
            <a:extLst>
              <a:ext uri="{FF2B5EF4-FFF2-40B4-BE49-F238E27FC236}">
                <a16:creationId xmlns:a16="http://schemas.microsoft.com/office/drawing/2014/main" id="{EFD5668B-7332-E00B-9AD9-56A341B8D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381000"/>
            <a:ext cx="24685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1" name="TextBox 1">
            <a:extLst>
              <a:ext uri="{FF2B5EF4-FFF2-40B4-BE49-F238E27FC236}">
                <a16:creationId xmlns:a16="http://schemas.microsoft.com/office/drawing/2014/main" id="{F18B324F-8784-64D6-0E8A-BC3135DBF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1915" y="6395362"/>
            <a:ext cx="76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10 / 11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5E148F-18BB-1DF6-6710-9F1161858AB3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0252CC-D0BE-558D-7EEE-2342A18DD22B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E7525F6-AA98-7358-705F-6988EFD97869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A9082D4-9278-4C14-1F92-BB844853B3D6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889176C2-3F4E-7304-49E0-883797610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1" y="655638"/>
            <a:ext cx="9120249" cy="923780"/>
          </a:xfrm>
        </p:spPr>
        <p:txBody>
          <a:bodyPr anchor="ctr">
            <a:normAutofit/>
          </a:bodyPr>
          <a:lstStyle/>
          <a:p>
            <a:pPr algn="l"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Participating School</a:t>
            </a:r>
            <a:endParaRPr lang="en-US" alt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42CDF57-1AF4-1CAB-5571-2A2F473FFA90}"/>
              </a:ext>
            </a:extLst>
          </p:cNvPr>
          <p:cNvSpPr/>
          <p:nvPr/>
        </p:nvSpPr>
        <p:spPr bwMode="auto">
          <a:xfrm>
            <a:off x="0" y="4553997"/>
            <a:ext cx="12192000" cy="762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D70101C4-CFFF-77D3-462C-A25688F3EF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579418"/>
            <a:ext cx="10030358" cy="4622944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Prepare wrestlers for Alpha Weigh-In: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b="1">
                <a:solidFill>
                  <a:srgbClr val="E82D08"/>
                </a:solidFill>
              </a:rPr>
              <a:t>Undergarments / loose shorts &amp; t-shirt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b="1">
                <a:solidFill>
                  <a:srgbClr val="E82D08"/>
                </a:solidFill>
              </a:rPr>
              <a:t>Collection cups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b="1">
                <a:solidFill>
                  <a:srgbClr val="E82D08"/>
                </a:solidFill>
              </a:rPr>
              <a:t>Secure private, controlled area for specific gravity assessment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latin typeface="+mn-lt"/>
              </a:rPr>
              <a:t> Remind schools wrestlers MUST participate in “Skinfold” assessment 1st! </a:t>
            </a:r>
            <a:br>
              <a:rPr lang="en-US" altLang="en-US" sz="2400" b="1">
                <a:latin typeface="+mn-lt"/>
              </a:rPr>
            </a:br>
            <a:r>
              <a:rPr lang="en-US" altLang="en-US" sz="2400" b="1">
                <a:latin typeface="+mn-lt"/>
              </a:rPr>
              <a:t>They may NOT be assessed using Hydro or DXA to start.</a:t>
            </a:r>
            <a:endParaRPr lang="en-US" altLang="en-US"/>
          </a:p>
        </p:txBody>
      </p:sp>
      <p:sp>
        <p:nvSpPr>
          <p:cNvPr id="76805" name="Rectangle 4">
            <a:extLst>
              <a:ext uri="{FF2B5EF4-FFF2-40B4-BE49-F238E27FC236}">
                <a16:creationId xmlns:a16="http://schemas.microsoft.com/office/drawing/2014/main" id="{A77FF00D-50CB-AB1B-5E10-24C3B7D80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4" y="3017839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kumimoji="1" lang="en-US" altLang="en-US" sz="2400" b="1">
                <a:solidFill>
                  <a:srgbClr val="E82D08"/>
                </a:solidFill>
                <a:latin typeface="Times New Roman" panose="02020603050405020304" pitchFamily="18" charset="0"/>
              </a:rPr>
            </a:br>
            <a:endParaRPr kumimoji="1" lang="en-US" altLang="en-US" sz="2400" b="1">
              <a:solidFill>
                <a:srgbClr val="E82D08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6807" name="Picture 8" descr="Image result for School clipart">
            <a:extLst>
              <a:ext uri="{FF2B5EF4-FFF2-40B4-BE49-F238E27FC236}">
                <a16:creationId xmlns:a16="http://schemas.microsoft.com/office/drawing/2014/main" id="{E834E6B7-A556-DD79-CE49-DBA1B0484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381000"/>
            <a:ext cx="24685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0" name="TextBox 1">
            <a:extLst>
              <a:ext uri="{FF2B5EF4-FFF2-40B4-BE49-F238E27FC236}">
                <a16:creationId xmlns:a16="http://schemas.microsoft.com/office/drawing/2014/main" id="{232ABEF3-BF3D-AD1A-B647-806BC1E8F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0" y="6383330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6E9DD0-CA3C-C750-AB56-C8D7C07F1143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521A2AC-BC0A-A113-F336-ED6D1BFBB0FA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451BDE9-3C1E-4E64-0D77-79F0B97FE850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B022E73-D6D6-2401-A25E-4C76EF2729CB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4AB1A95C-4EDC-8EE0-F162-DEE7BE512B6F}"/>
              </a:ext>
            </a:extLst>
          </p:cNvPr>
          <p:cNvSpPr txBox="1">
            <a:spLocks noChangeArrowheads="1"/>
          </p:cNvSpPr>
          <p:nvPr/>
        </p:nvSpPr>
        <p:spPr>
          <a:xfrm>
            <a:off x="1520041" y="655638"/>
            <a:ext cx="9120249" cy="923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Participating School</a:t>
            </a:r>
            <a:endParaRPr lang="en-US" alt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E5C13A-0A58-5FA7-C935-60C12781C7F7}"/>
              </a:ext>
            </a:extLst>
          </p:cNvPr>
          <p:cNvSpPr/>
          <p:nvPr/>
        </p:nvSpPr>
        <p:spPr bwMode="auto">
          <a:xfrm>
            <a:off x="0" y="3311214"/>
            <a:ext cx="12192000" cy="4572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2A749FC3-012D-D3A3-331E-44FC24FA94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579418"/>
            <a:ext cx="9147959" cy="462294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FEE guidelines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LIMIT: </a:t>
            </a:r>
            <a:r>
              <a:rPr lang="en-US" altLang="en-US" sz="2400" b="1" dirty="0"/>
              <a:t>$6.50 </a:t>
            </a:r>
            <a:r>
              <a:rPr lang="en-US" altLang="en-US" sz="2400" dirty="0"/>
              <a:t>per student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Fewer than six (6) wrestlers assessed on single date, one (1) site, assessor permitted to charge </a:t>
            </a:r>
            <a:r>
              <a:rPr lang="en-US" altLang="en-US" sz="2400" b="1" dirty="0">
                <a:solidFill>
                  <a:schemeClr val="hlink"/>
                </a:solidFill>
              </a:rPr>
              <a:t>mileage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/>
              <a:t>at current IRS rate</a:t>
            </a:r>
            <a:br>
              <a:rPr lang="en-US" altLang="en-US" sz="2400" dirty="0"/>
            </a:br>
            <a:r>
              <a:rPr lang="en-US" altLang="en-US" sz="2400" u="sng" dirty="0"/>
              <a:t>OR</a:t>
            </a:r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chemeClr val="hlink"/>
                </a:solidFill>
              </a:rPr>
              <a:t>$40.00 service fee</a:t>
            </a:r>
            <a:endParaRPr lang="en-US" altLang="en-US" sz="2400" b="1" dirty="0"/>
          </a:p>
        </p:txBody>
      </p:sp>
      <p:pic>
        <p:nvPicPr>
          <p:cNvPr id="78854" name="Picture 11" descr="Image result for School clipart">
            <a:extLst>
              <a:ext uri="{FF2B5EF4-FFF2-40B4-BE49-F238E27FC236}">
                <a16:creationId xmlns:a16="http://schemas.microsoft.com/office/drawing/2014/main" id="{D706BCBD-C5F5-B305-3655-7FDD84A72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66714"/>
            <a:ext cx="289560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6" name="TextBox 1">
            <a:extLst>
              <a:ext uri="{FF2B5EF4-FFF2-40B4-BE49-F238E27FC236}">
                <a16:creationId xmlns:a16="http://schemas.microsoft.com/office/drawing/2014/main" id="{B2A14B5E-7204-846D-6EA6-93D373353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79" y="6383331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4AAD62-085F-9CC7-26C6-201B264D087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E06FD1-E015-8804-D705-8592BC7F4680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6DDFD04-8F65-FD85-6F6A-EFFF8121A733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7D4AD45-16FE-19EE-B27F-872F9D922096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F9FD87D5-BD00-4C21-6284-613DB2C25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1" y="655638"/>
            <a:ext cx="9120249" cy="923780"/>
          </a:xfrm>
        </p:spPr>
        <p:txBody>
          <a:bodyPr anchor="ctr">
            <a:normAutofit/>
          </a:bodyPr>
          <a:lstStyle/>
          <a:p>
            <a:pPr algn="l"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Participating School</a:t>
            </a:r>
            <a:endParaRPr lang="en-US" alt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2">
            <a:extLst>
              <a:ext uri="{FF2B5EF4-FFF2-40B4-BE49-F238E27FC236}">
                <a16:creationId xmlns:a16="http://schemas.microsoft.com/office/drawing/2014/main" id="{A07314EB-353E-45A8-03DF-AB99C92EC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12192000" cy="2133600"/>
          </a:xfrm>
          <a:prstGeom prst="rect">
            <a:avLst/>
          </a:prstGeom>
          <a:solidFill>
            <a:srgbClr val="0505FF"/>
          </a:solidFill>
          <a:ln>
            <a:noFill/>
          </a:ln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5644497B-9A8F-C8F8-4DEC-3990C8909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74913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Responsibilities: MHSAA</a:t>
            </a:r>
          </a:p>
        </p:txBody>
      </p:sp>
      <p:sp>
        <p:nvSpPr>
          <p:cNvPr id="80900" name="Text Box 4">
            <a:extLst>
              <a:ext uri="{FF2B5EF4-FFF2-40B4-BE49-F238E27FC236}">
                <a16:creationId xmlns:a16="http://schemas.microsoft.com/office/drawing/2014/main" id="{0AD476C6-57CD-FF89-DF3F-B1600EBBC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004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4DEF071F-56BB-AAFB-A0FB-778BF2B1D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06988"/>
            <a:ext cx="9144000" cy="1446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For Wrestling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Weight Monitoring Assessors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b="1">
              <a:solidFill>
                <a:srgbClr val="333399"/>
              </a:solidFill>
              <a:latin typeface="Arial Narrow" pitchFamily="34" charset="0"/>
            </a:endParaRPr>
          </a:p>
        </p:txBody>
      </p:sp>
      <p:pic>
        <p:nvPicPr>
          <p:cNvPr id="80903" name="Picture 8">
            <a:extLst>
              <a:ext uri="{FF2B5EF4-FFF2-40B4-BE49-F238E27FC236}">
                <a16:creationId xmlns:a16="http://schemas.microsoft.com/office/drawing/2014/main" id="{B4CAB9E7-2326-6C7A-C067-BB9D4245B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49513"/>
            <a:ext cx="6342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022B60-855A-47F8-900D-7BB17C514B3C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67D465-0299-06D3-A764-A2333702094E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815517A-3229-6113-F602-A9E6957877CD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0F6D2A4-FD74-BB21-17E8-0C199736B592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F635037-FEE8-C8A3-F29B-7B67057053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6292" y="715352"/>
            <a:ext cx="8565283" cy="88866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In-Service Content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AA14105-7B7B-FA55-2F74-15B0A16B57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91294" y="1676399"/>
            <a:ext cx="8314706" cy="4463143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Introductions and Agenda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Components of the </a:t>
            </a:r>
            <a:r>
              <a:rPr lang="en-US" altLang="en-US" sz="2400" b="1"/>
              <a:t>WWMP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b="1" i="1" cap="small">
                <a:solidFill>
                  <a:srgbClr val="0070C0"/>
                </a:solidFill>
              </a:rPr>
              <a:t>wrestling weight monitoring program</a:t>
            </a:r>
            <a:endParaRPr lang="en-US" altLang="en-US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Body Composition Assessment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Procedure for “Alpha Weigh-In”</a:t>
            </a:r>
          </a:p>
        </p:txBody>
      </p:sp>
      <p:pic>
        <p:nvPicPr>
          <p:cNvPr id="23557" name="Picture 7" descr="Image result for introductions">
            <a:extLst>
              <a:ext uri="{FF2B5EF4-FFF2-40B4-BE49-F238E27FC236}">
                <a16:creationId xmlns:a16="http://schemas.microsoft.com/office/drawing/2014/main" id="{5F593FEE-F23E-52C7-1FFF-49B7B166D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923" y="1676400"/>
            <a:ext cx="18875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4DAD96A-21F1-7CC6-809B-D55FD0B668F7}"/>
              </a:ext>
            </a:extLst>
          </p:cNvPr>
          <p:cNvCxnSpPr>
            <a:cxnSpLocks/>
          </p:cNvCxnSpPr>
          <p:nvPr/>
        </p:nvCxnSpPr>
        <p:spPr bwMode="auto">
          <a:xfrm>
            <a:off x="7438511" y="22098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559" name="TextBox 1">
            <a:extLst>
              <a:ext uri="{FF2B5EF4-FFF2-40B4-BE49-F238E27FC236}">
                <a16:creationId xmlns:a16="http://schemas.microsoft.com/office/drawing/2014/main" id="{389F973C-35A6-1DDF-28B1-C8110078E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6923" y="2209801"/>
            <a:ext cx="1887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48"/>
                </a:solidFill>
                <a:latin typeface="Comic Sans MS" panose="030F0702030302020204" pitchFamily="66" charset="0"/>
              </a:rPr>
              <a:t>DAN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94A9F20-B6B3-4CEB-97B0-977E84025984}"/>
              </a:ext>
            </a:extLst>
          </p:cNvPr>
          <p:cNvCxnSpPr>
            <a:cxnSpLocks/>
          </p:cNvCxnSpPr>
          <p:nvPr/>
        </p:nvCxnSpPr>
        <p:spPr bwMode="auto">
          <a:xfrm>
            <a:off x="9324461" y="22098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3561" name="Picture 7" descr="Image result for introductions">
            <a:extLst>
              <a:ext uri="{FF2B5EF4-FFF2-40B4-BE49-F238E27FC236}">
                <a16:creationId xmlns:a16="http://schemas.microsoft.com/office/drawing/2014/main" id="{16A0692F-F91E-C9DA-C1D1-16118EFB9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298" y="2484438"/>
            <a:ext cx="1885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C0DAC8-6CF7-49EF-1180-1883D20C3C5F}"/>
              </a:ext>
            </a:extLst>
          </p:cNvPr>
          <p:cNvCxnSpPr>
            <a:cxnSpLocks/>
          </p:cNvCxnSpPr>
          <p:nvPr/>
        </p:nvCxnSpPr>
        <p:spPr bwMode="auto">
          <a:xfrm>
            <a:off x="10667486" y="3017838"/>
            <a:ext cx="0" cy="715962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563" name="TextBox 1">
            <a:extLst>
              <a:ext uri="{FF2B5EF4-FFF2-40B4-BE49-F238E27FC236}">
                <a16:creationId xmlns:a16="http://schemas.microsoft.com/office/drawing/2014/main" id="{BD8A5BF5-1ABC-C707-3E81-D85C6232E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8699" y="3017839"/>
            <a:ext cx="1604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Brush Script Std" panose="03060802040607070404" pitchFamily="66" charset="0"/>
              </a:rPr>
              <a:t>jamie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127D38-8BE4-E481-7472-A5489F518600}"/>
              </a:ext>
            </a:extLst>
          </p:cNvPr>
          <p:cNvCxnSpPr>
            <a:cxnSpLocks/>
          </p:cNvCxnSpPr>
          <p:nvPr/>
        </p:nvCxnSpPr>
        <p:spPr bwMode="auto">
          <a:xfrm>
            <a:off x="8791061" y="3017838"/>
            <a:ext cx="0" cy="715962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344DCC6-F733-522E-F2D3-9DD293C389E3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435291A-4EF9-0E86-43A7-D356F5FA1034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744954B-C8DE-C24D-7AFF-CF9203D7DFE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02A9E6-D9E4-5E3B-FBEB-85CACE655D7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02B882-1025-A3F8-3882-67BD95A5F258}"/>
              </a:ext>
            </a:extLst>
          </p:cNvPr>
          <p:cNvSpPr/>
          <p:nvPr/>
        </p:nvSpPr>
        <p:spPr bwMode="auto">
          <a:xfrm>
            <a:off x="0" y="3429000"/>
            <a:ext cx="12192000" cy="731838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CA8548D-4BAC-458F-FEE7-F0068ADCC0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0042" y="2057400"/>
            <a:ext cx="8213558" cy="3505200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Prepare and register skinfold assessors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Work w/ </a:t>
            </a:r>
            <a:r>
              <a:rPr lang="en-US" altLang="en-US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TrackWrestling</a:t>
            </a:r>
            <a:r>
              <a:rPr lang="en-US" altLang="en-US" sz="2400"/>
              <a:t> in monitoring the </a:t>
            </a:r>
            <a:br>
              <a:rPr lang="en-US" altLang="en-US" sz="2400"/>
            </a:br>
            <a:r>
              <a:rPr lang="en-US" altLang="en-US" sz="2400"/>
              <a:t>website and entry of data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Administrate all aspects of the hydro/DXA appeal process</a:t>
            </a:r>
          </a:p>
        </p:txBody>
      </p:sp>
      <p:pic>
        <p:nvPicPr>
          <p:cNvPr id="82950" name="Picture 9" descr="Image result for Track Wrestling">
            <a:extLst>
              <a:ext uri="{FF2B5EF4-FFF2-40B4-BE49-F238E27FC236}">
                <a16:creationId xmlns:a16="http://schemas.microsoft.com/office/drawing/2014/main" id="{CA3301BE-3147-8039-A25F-6EC8BEFAC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2971800"/>
            <a:ext cx="10699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A2FE216-2ECD-D2C8-6BB3-370EC4E31035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218C537-1146-FADB-1F52-106E634E09B4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7151AA7-D1C8-0BE4-AB7D-AF5C8C936065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AC82FE5-2167-16B2-25CA-EC8AEF312E25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ED3A318C-D8A7-9AD7-E1E5-3A83001AE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2414" y="685800"/>
            <a:ext cx="6105525" cy="914401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 of the MHSAA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F42221C-B010-E8E8-3AAC-15E3D155C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2414" y="685800"/>
            <a:ext cx="6105525" cy="914401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 of the MHSAA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138E05-86EB-D33B-C74F-B5E62D7E71D7}"/>
              </a:ext>
            </a:extLst>
          </p:cNvPr>
          <p:cNvPicPr/>
          <p:nvPr/>
        </p:nvPicPr>
        <p:blipFill rotWithShape="1">
          <a:blip r:embed="rId3"/>
          <a:srcRect l="33180" t="23051" r="34134"/>
          <a:stretch/>
        </p:blipFill>
        <p:spPr bwMode="auto">
          <a:xfrm>
            <a:off x="7601957" y="1295400"/>
            <a:ext cx="3467100" cy="44196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4998" name="Straight Arrow Connector 3">
            <a:extLst>
              <a:ext uri="{FF2B5EF4-FFF2-40B4-BE49-F238E27FC236}">
                <a16:creationId xmlns:a16="http://schemas.microsoft.com/office/drawing/2014/main" id="{B20406F9-FA89-0DEF-0649-98EA6C3760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21257" y="33528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B0D3442-9832-0C0E-DDA7-350CD6835C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2414" y="1600201"/>
            <a:ext cx="5900736" cy="457199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Maintain a file of hydrostatic/DXA assessments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Maintain a file of “Physicians Clearance”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b="1" i="1">
                <a:solidFill>
                  <a:srgbClr val="FF0000"/>
                </a:solidFill>
              </a:rPr>
              <a:t>May not wrestle until clearance </a:t>
            </a:r>
            <a:br>
              <a:rPr lang="en-US" b="1" i="1">
                <a:solidFill>
                  <a:srgbClr val="FF0000"/>
                </a:solidFill>
              </a:rPr>
            </a:br>
            <a:r>
              <a:rPr lang="en-US" b="1" i="1">
                <a:solidFill>
                  <a:srgbClr val="FF0000"/>
                </a:solidFill>
              </a:rPr>
              <a:t>has been received and marked </a:t>
            </a:r>
            <a:br>
              <a:rPr lang="en-US" b="1" i="1">
                <a:solidFill>
                  <a:srgbClr val="FF0000"/>
                </a:solidFill>
              </a:rPr>
            </a:br>
            <a:r>
              <a:rPr lang="en-US" b="1" i="1">
                <a:solidFill>
                  <a:srgbClr val="FF0000"/>
                </a:solidFill>
              </a:rPr>
              <a:t>by the MHSAA.</a:t>
            </a:r>
            <a:endParaRPr lang="en-US" altLang="en-US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Field calls from assessors &amp; wrestling coaches pertaining to WWMP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F73E5B-4BC2-2E30-6AF5-04D851052326}"/>
              </a:ext>
            </a:extLst>
          </p:cNvPr>
          <p:cNvCxnSpPr/>
          <p:nvPr/>
        </p:nvCxnSpPr>
        <p:spPr bwMode="auto">
          <a:xfrm>
            <a:off x="6260437" y="4379493"/>
            <a:ext cx="1641475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001" name="TextBox 1">
            <a:extLst>
              <a:ext uri="{FF2B5EF4-FFF2-40B4-BE49-F238E27FC236}">
                <a16:creationId xmlns:a16="http://schemas.microsoft.com/office/drawing/2014/main" id="{61325FC7-C523-AD1C-CEA6-EEEB44B88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3" y="6407400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393E13-AB75-26CA-5600-2CEFCED287C5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1A119D-7220-DA00-78CA-FBF022483054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FE965A6-A7CE-A9CA-5706-B94D30FFAD48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C04D7B-86F3-3393-3C2A-93472D689960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FE333AF-B68A-EAB3-20C4-75F8735DCCA0}"/>
              </a:ext>
            </a:extLst>
          </p:cNvPr>
          <p:cNvSpPr/>
          <p:nvPr/>
        </p:nvSpPr>
        <p:spPr bwMode="auto">
          <a:xfrm>
            <a:off x="6324603" y="2320928"/>
            <a:ext cx="1377950" cy="727075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FF6B8F-538A-7E8C-F1E7-7C0E5EDB4937}"/>
              </a:ext>
            </a:extLst>
          </p:cNvPr>
          <p:cNvSpPr txBox="1"/>
          <p:nvPr/>
        </p:nvSpPr>
        <p:spPr>
          <a:xfrm>
            <a:off x="6083968" y="2398719"/>
            <a:ext cx="18288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 </a:t>
            </a:r>
          </a:p>
          <a:p>
            <a:pPr algn="ctr"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7% or 12%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Image result for water">
            <a:extLst>
              <a:ext uri="{FF2B5EF4-FFF2-40B4-BE49-F238E27FC236}">
                <a16:creationId xmlns:a16="http://schemas.microsoft.com/office/drawing/2014/main" id="{A751E717-5246-1DF8-1FB8-71C93726B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12">
            <a:extLst>
              <a:ext uri="{FF2B5EF4-FFF2-40B4-BE49-F238E27FC236}">
                <a16:creationId xmlns:a16="http://schemas.microsoft.com/office/drawing/2014/main" id="{0C17BAAE-4120-70A5-D2C6-C2BF7FBCD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12192000" cy="2133600"/>
          </a:xfrm>
          <a:prstGeom prst="rect">
            <a:avLst/>
          </a:prstGeom>
          <a:solidFill>
            <a:srgbClr val="05BCFE"/>
          </a:solidFill>
          <a:ln>
            <a:noFill/>
          </a:ln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7ED3C1C5-EDDE-0679-E6E7-3B33EEAB2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77888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HYDRATION</a:t>
            </a:r>
          </a:p>
        </p:txBody>
      </p:sp>
      <p:sp>
        <p:nvSpPr>
          <p:cNvPr id="87046" name="Text Box 4">
            <a:extLst>
              <a:ext uri="{FF2B5EF4-FFF2-40B4-BE49-F238E27FC236}">
                <a16:creationId xmlns:a16="http://schemas.microsoft.com/office/drawing/2014/main" id="{E05A4560-2FF4-E08E-D6F6-5F6A7DB86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004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BFBFA729-5E4A-96ED-D12C-B1A290CF6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06988"/>
            <a:ext cx="9144000" cy="1446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For Wrestling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Weight Monitoring Assessors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b="1">
              <a:solidFill>
                <a:srgbClr val="333399"/>
              </a:solidFill>
              <a:latin typeface="Arial Narrow" pitchFamily="34" charset="0"/>
            </a:endParaRPr>
          </a:p>
        </p:txBody>
      </p:sp>
      <p:pic>
        <p:nvPicPr>
          <p:cNvPr id="87048" name="Picture 9">
            <a:extLst>
              <a:ext uri="{FF2B5EF4-FFF2-40B4-BE49-F238E27FC236}">
                <a16:creationId xmlns:a16="http://schemas.microsoft.com/office/drawing/2014/main" id="{381F06BA-336C-B2C0-E482-8C79A1BAA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49513"/>
            <a:ext cx="6342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DC71891-2040-AB96-5050-72966CB817C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7EBFEAB-B6D1-37D9-DF23-75DB9DE96D92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301F8C-4D1B-E6D9-E2F1-DD237DCC0EF4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18FE05C-FC75-3CAC-33AC-4BAFB2F468CB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Image result for water">
            <a:extLst>
              <a:ext uri="{FF2B5EF4-FFF2-40B4-BE49-F238E27FC236}">
                <a16:creationId xmlns:a16="http://schemas.microsoft.com/office/drawing/2014/main" id="{7F8475DF-C388-3247-6FE3-95A598220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BEE62A7-E300-39D3-1848-9CA9B5499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15352"/>
            <a:ext cx="8541533" cy="875942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Hydration Requirement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42863BA2-FD9F-CA45-9CA8-B5AA4E1972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591294"/>
            <a:ext cx="9147958" cy="4551354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Athletes </a:t>
            </a:r>
            <a:r>
              <a:rPr lang="en-US" altLang="en-US" sz="2400" u="sng"/>
              <a:t>MUST</a:t>
            </a:r>
            <a:r>
              <a:rPr lang="en-US" altLang="en-US" sz="2400"/>
              <a:t> be in a proper state of hydration to </a:t>
            </a:r>
            <a:br>
              <a:rPr lang="en-US" altLang="en-US" sz="2400"/>
            </a:br>
            <a:r>
              <a:rPr lang="en-US" altLang="en-US" sz="2400"/>
              <a:t>determine their correct alpha weight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Students may </a:t>
            </a:r>
            <a:r>
              <a:rPr lang="en-US" altLang="en-US" sz="2400" b="1" u="sng">
                <a:solidFill>
                  <a:srgbClr val="FF0000"/>
                </a:solidFill>
              </a:rPr>
              <a:t>NOT</a:t>
            </a:r>
            <a:r>
              <a:rPr lang="en-US" altLang="en-US" sz="2400"/>
              <a:t> exercise before the Alpha Weigh-In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Specific gravity assessment of the urine will determine whether </a:t>
            </a:r>
            <a:br>
              <a:rPr lang="en-US" altLang="en-US" sz="2400"/>
            </a:br>
            <a:r>
              <a:rPr lang="en-US" altLang="en-US" sz="2400"/>
              <a:t>the wrestler may participate in the skinfold measurement process</a:t>
            </a:r>
          </a:p>
        </p:txBody>
      </p:sp>
      <p:sp>
        <p:nvSpPr>
          <p:cNvPr id="89094" name="TextBox 1">
            <a:extLst>
              <a:ext uri="{FF2B5EF4-FFF2-40B4-BE49-F238E27FC236}">
                <a16:creationId xmlns:a16="http://schemas.microsoft.com/office/drawing/2014/main" id="{B02C6364-4C38-0FDA-D432-013D5648F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6" y="6395367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4253F5-EFB6-9870-4FFA-FC59120BFB75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F32A69-C4F1-F8BA-3AB9-44C8E2D8455E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8F0200-5529-FD3E-25D2-4D064A34B44A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C43F9C0-8C59-C564-072A-E731EACD68F6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Image result for water">
            <a:extLst>
              <a:ext uri="{FF2B5EF4-FFF2-40B4-BE49-F238E27FC236}">
                <a16:creationId xmlns:a16="http://schemas.microsoft.com/office/drawing/2014/main" id="{86E95A9B-EA56-3A31-F903-BC1955CFA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5F561DD-D88B-9372-A671-39C9CA0B7C64}"/>
              </a:ext>
            </a:extLst>
          </p:cNvPr>
          <p:cNvSpPr/>
          <p:nvPr/>
        </p:nvSpPr>
        <p:spPr bwMode="auto">
          <a:xfrm>
            <a:off x="0" y="3231561"/>
            <a:ext cx="12192000" cy="449791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3D07B71F-4029-F26D-1074-FE26084481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31917" y="1591294"/>
            <a:ext cx="10018482" cy="4534868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This is simply a </a:t>
            </a:r>
            <a:r>
              <a:rPr lang="en-US" altLang="en-US" sz="2400" b="1">
                <a:solidFill>
                  <a:srgbClr val="FF0000"/>
                </a:solidFill>
              </a:rPr>
              <a:t>PASS / FAIL</a:t>
            </a:r>
            <a:r>
              <a:rPr lang="en-US" altLang="en-US" sz="2400"/>
              <a:t> assessment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gravity </a:t>
            </a:r>
            <a:r>
              <a:rPr lang="en-US" altLang="en-US" sz="24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en-US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1.025g/ml </a:t>
            </a:r>
            <a:r>
              <a:rPr lang="en-US" alt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</a:t>
            </a:r>
            <a:r>
              <a:rPr lang="en-US" altLang="en-US" sz="2400" b="1" i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FAILED</a:t>
            </a:r>
            <a:r>
              <a:rPr lang="en-US" altLang="en-U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</a:t>
            </a:r>
            <a:endParaRPr lang="en-US" altLang="en-US" sz="2400" i="1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“Alpha Weigh-In” </a:t>
            </a:r>
            <a:r>
              <a:rPr lang="en-US" altLang="en-US" sz="2400" i="1" u="sng"/>
              <a:t>must</a:t>
            </a:r>
            <a:r>
              <a:rPr lang="en-US" altLang="en-US" sz="2400" i="1"/>
              <a:t> </a:t>
            </a:r>
            <a:r>
              <a:rPr lang="en-US" altLang="en-US" sz="2400"/>
              <a:t>be conducted </a:t>
            </a:r>
            <a:r>
              <a:rPr lang="en-US" altLang="en-US" sz="2400" b="1">
                <a:solidFill>
                  <a:srgbClr val="FF0000"/>
                </a:solidFill>
              </a:rPr>
              <a:t>before</a:t>
            </a:r>
            <a:r>
              <a:rPr lang="en-US" altLang="en-US" sz="2400"/>
              <a:t> the athletes participate </a:t>
            </a:r>
            <a:br>
              <a:rPr lang="en-US" altLang="en-US" sz="2400"/>
            </a:br>
            <a:r>
              <a:rPr lang="en-US" altLang="en-US" sz="2400"/>
              <a:t>in that day’s </a:t>
            </a:r>
            <a:r>
              <a:rPr lang="en-US" altLang="en-US" sz="2400" b="1">
                <a:solidFill>
                  <a:srgbClr val="FF0000"/>
                </a:solidFill>
              </a:rPr>
              <a:t>practice</a:t>
            </a:r>
            <a:r>
              <a:rPr lang="en-US" altLang="en-US" sz="2400">
                <a:solidFill>
                  <a:schemeClr val="hlink"/>
                </a:solidFill>
              </a:rPr>
              <a:t>  </a:t>
            </a:r>
            <a:r>
              <a:rPr lang="en-US" altLang="en-US" sz="2400"/>
              <a:t>or </a:t>
            </a:r>
            <a:r>
              <a:rPr lang="en-US" altLang="en-US" sz="2400" b="1">
                <a:solidFill>
                  <a:srgbClr val="FF0000"/>
                </a:solidFill>
              </a:rPr>
              <a:t>conditioning</a:t>
            </a:r>
            <a:endParaRPr lang="en-US" altLang="en-US" sz="2400" b="1">
              <a:solidFill>
                <a:schemeClr val="hlink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/>
              <a:t>No sweaty (and possibly dehydrated) athletes!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39D661D-4F99-1C6F-6F36-F071BCD14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8748" y="715352"/>
            <a:ext cx="9131335" cy="875942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Hydration Requirement</a:t>
            </a:r>
          </a:p>
        </p:txBody>
      </p:sp>
      <p:sp>
        <p:nvSpPr>
          <p:cNvPr id="91143" name="TextBox 1">
            <a:extLst>
              <a:ext uri="{FF2B5EF4-FFF2-40B4-BE49-F238E27FC236}">
                <a16:creationId xmlns:a16="http://schemas.microsoft.com/office/drawing/2014/main" id="{B46D5337-A68D-AC0A-7B1A-331BE00F5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1912" y="6395364"/>
            <a:ext cx="76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7 / 31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242B96-D308-81EF-5DFA-F8BC27272434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016623C-D26B-9531-C3D0-3DCDA7A0B391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4DD503E-C72C-305C-A11C-9BFEB4D63F36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275BAFD-EC61-AB1D-021D-F900EC9BF815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Image result for water">
            <a:extLst>
              <a:ext uri="{FF2B5EF4-FFF2-40B4-BE49-F238E27FC236}">
                <a16:creationId xmlns:a16="http://schemas.microsoft.com/office/drawing/2014/main" id="{7A8D1932-B5B6-FF7A-02E0-270E69196B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>
            <a:extLst>
              <a:ext uri="{FF2B5EF4-FFF2-40B4-BE49-F238E27FC236}">
                <a16:creationId xmlns:a16="http://schemas.microsoft.com/office/drawing/2014/main" id="{1C506733-EF76-8085-7BA0-A540645E33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6873" y="715352"/>
            <a:ext cx="8544702" cy="875942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Specific Gravity Assessment Procedure</a:t>
            </a:r>
          </a:p>
        </p:txBody>
      </p:sp>
      <p:pic>
        <p:nvPicPr>
          <p:cNvPr id="93192" name="Picture 11" descr="Image result for Bayer Multistix 10S (#2161)">
            <a:extLst>
              <a:ext uri="{FF2B5EF4-FFF2-40B4-BE49-F238E27FC236}">
                <a16:creationId xmlns:a16="http://schemas.microsoft.com/office/drawing/2014/main" id="{FCFAD73A-3087-0311-8A4B-EBF28208E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232" y="1753971"/>
            <a:ext cx="2843151" cy="410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2EEA08-4F62-B7CD-759F-22F6DD03F9D4}"/>
              </a:ext>
            </a:extLst>
          </p:cNvPr>
          <p:cNvSpPr/>
          <p:nvPr/>
        </p:nvSpPr>
        <p:spPr bwMode="auto">
          <a:xfrm>
            <a:off x="0" y="3326561"/>
            <a:ext cx="8811491" cy="363537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5436F3-A77A-0DA7-1A77-518F71384B0E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1C1A9B4-1F1E-9109-AB25-26D7CEADF3C0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1065E14-9B12-64BD-FD5F-57C41C63379F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6EC196D-71B9-9D72-0E13-0A8BC9C62DBF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8FD4D28-BE85-BDEE-DF7B-35F3DD2EE8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591294"/>
            <a:ext cx="8233558" cy="483966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 dirty="0"/>
              <a:t> </a:t>
            </a:r>
            <a:r>
              <a:rPr lang="en-US" altLang="en-US" sz="2400" u="sng" dirty="0"/>
              <a:t>Product Used</a:t>
            </a:r>
            <a:r>
              <a:rPr lang="en-US" altLang="en-US" sz="2400" dirty="0"/>
              <a:t>:	</a:t>
            </a:r>
          </a:p>
          <a:p>
            <a:pPr marL="51435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None/>
              <a:defRPr/>
            </a:pPr>
            <a:r>
              <a:rPr lang="en-US" altLang="en-US" b="1" dirty="0"/>
              <a:t>Bayer Multistix 10S (#2161)</a:t>
            </a:r>
            <a:r>
              <a:rPr lang="en-US" altLang="en-US" dirty="0"/>
              <a:t> </a:t>
            </a:r>
          </a:p>
          <a:p>
            <a:pPr marL="51435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None/>
              <a:defRPr/>
            </a:pPr>
            <a:r>
              <a:rPr lang="en-US" altLang="en-US" i="1" dirty="0"/>
              <a:t>Make sure they include Specific Gravity Band #4</a:t>
            </a:r>
            <a:br>
              <a:rPr lang="en-US" altLang="en-US" i="1" dirty="0"/>
            </a:br>
            <a:r>
              <a:rPr lang="en-US" altLang="en-US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expiration date!</a:t>
            </a:r>
            <a:br>
              <a:rPr lang="en-US" altLang="en-US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dirty="0"/>
              <a:t>Store in cool, dry place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None/>
              <a:defRPr/>
            </a:pPr>
            <a:r>
              <a:rPr lang="en-US" altLang="en-US" sz="2400" dirty="0"/>
              <a:t> </a:t>
            </a:r>
            <a:r>
              <a:rPr lang="en-US" altLang="en-US" sz="2400" u="sng" dirty="0"/>
              <a:t>Other Supplies Needed</a:t>
            </a:r>
            <a:r>
              <a:rPr lang="en-US" altLang="en-US" sz="2400" dirty="0"/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ingdings" panose="05000000000000000000" pitchFamily="2" charset="2"/>
              <a:buChar char="q"/>
              <a:defRPr/>
            </a:pPr>
            <a:r>
              <a:rPr lang="en-US" altLang="en-US" dirty="0"/>
              <a:t>Latex Free Gloves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ingdings" panose="05000000000000000000" pitchFamily="2" charset="2"/>
              <a:buChar char="q"/>
              <a:defRPr/>
            </a:pPr>
            <a:r>
              <a:rPr lang="en-US" altLang="en-US" dirty="0"/>
              <a:t>Collection Cups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ingdings" panose="05000000000000000000" pitchFamily="2" charset="2"/>
              <a:buChar char="q"/>
              <a:defRPr/>
            </a:pPr>
            <a:r>
              <a:rPr lang="en-US" altLang="en-US" dirty="0"/>
              <a:t>Biohazard Bags</a:t>
            </a:r>
            <a:endParaRPr lang="en-US" altLang="en-US" sz="2200" dirty="0">
              <a:solidFill>
                <a:srgbClr val="E82D08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47F716-2A56-D914-A8FB-64D60053DAB1}"/>
              </a:ext>
            </a:extLst>
          </p:cNvPr>
          <p:cNvSpPr/>
          <p:nvPr/>
        </p:nvSpPr>
        <p:spPr bwMode="auto">
          <a:xfrm>
            <a:off x="10972800" y="3336461"/>
            <a:ext cx="1209301" cy="363537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Image result for water">
            <a:extLst>
              <a:ext uri="{FF2B5EF4-FFF2-40B4-BE49-F238E27FC236}">
                <a16:creationId xmlns:a16="http://schemas.microsoft.com/office/drawing/2014/main" id="{5469F693-14BB-3B1D-EE16-7CE7845BA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4" descr="DSC01365">
            <a:extLst>
              <a:ext uri="{FF2B5EF4-FFF2-40B4-BE49-F238E27FC236}">
                <a16:creationId xmlns:a16="http://schemas.microsoft.com/office/drawing/2014/main" id="{E92E172A-078D-CD8C-0F7B-12BD2F57C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r="38110"/>
          <a:stretch>
            <a:fillRect/>
          </a:stretch>
        </p:blipFill>
        <p:spPr bwMode="auto">
          <a:xfrm>
            <a:off x="2667000" y="381000"/>
            <a:ext cx="41910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xt Box 5">
            <a:extLst>
              <a:ext uri="{FF2B5EF4-FFF2-40B4-BE49-F238E27FC236}">
                <a16:creationId xmlns:a16="http://schemas.microsoft.com/office/drawing/2014/main" id="{07540A2D-DCCB-184D-6167-4AA06A965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599" y="2046288"/>
            <a:ext cx="3645568" cy="17235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latin typeface="+mn-lt"/>
              </a:rPr>
              <a:t>Check </a:t>
            </a:r>
            <a:r>
              <a:rPr lang="en-US" altLang="en-US" sz="2400" b="1" u="sng" cap="all">
                <a:solidFill>
                  <a:srgbClr val="FF0000"/>
                </a:solidFill>
                <a:latin typeface="+mn-lt"/>
              </a:rPr>
              <a:t>expiration date</a:t>
            </a:r>
            <a:r>
              <a:rPr lang="en-US" altLang="en-US" sz="2400" b="1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b="1">
                <a:latin typeface="+mn-lt"/>
              </a:rPr>
              <a:t>at the top of label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latin typeface="+mn-lt"/>
              </a:rPr>
              <a:t>DO </a:t>
            </a:r>
            <a:r>
              <a:rPr lang="en-US" altLang="en-US" sz="2400" b="1" u="sng">
                <a:latin typeface="+mn-lt"/>
              </a:rPr>
              <a:t>NOT</a:t>
            </a:r>
            <a:r>
              <a:rPr lang="en-US" altLang="en-US" sz="2400" b="1">
                <a:latin typeface="+mn-lt"/>
              </a:rPr>
              <a:t> USE </a:t>
            </a:r>
            <a:br>
              <a:rPr lang="en-US" altLang="en-US" sz="2400" b="1">
                <a:latin typeface="+mn-lt"/>
              </a:rPr>
            </a:br>
            <a:r>
              <a:rPr lang="en-US" altLang="en-US" sz="2400" b="1">
                <a:latin typeface="+mn-lt"/>
              </a:rPr>
              <a:t>expired product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ADBCFB1-87FE-26E5-6D27-F9F6B3A92E87}"/>
              </a:ext>
            </a:extLst>
          </p:cNvPr>
          <p:cNvSpPr/>
          <p:nvPr/>
        </p:nvSpPr>
        <p:spPr bwMode="auto">
          <a:xfrm>
            <a:off x="4343400" y="762001"/>
            <a:ext cx="1676400" cy="563563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E0EBCB1-B629-CABD-AA70-8E543D164C13}"/>
              </a:ext>
            </a:extLst>
          </p:cNvPr>
          <p:cNvCxnSpPr/>
          <p:nvPr/>
        </p:nvCxnSpPr>
        <p:spPr bwMode="auto">
          <a:xfrm flipH="1">
            <a:off x="6172200" y="1066800"/>
            <a:ext cx="2667000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CE27CF-54C2-F3AF-C699-842BC9776C0D}"/>
              </a:ext>
            </a:extLst>
          </p:cNvPr>
          <p:cNvCxnSpPr/>
          <p:nvPr/>
        </p:nvCxnSpPr>
        <p:spPr bwMode="auto">
          <a:xfrm>
            <a:off x="8839200" y="1066800"/>
            <a:ext cx="0" cy="9144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FA26472-78AC-C741-5003-18CF77B421D2}"/>
              </a:ext>
            </a:extLst>
          </p:cNvPr>
          <p:cNvSpPr/>
          <p:nvPr/>
        </p:nvSpPr>
        <p:spPr bwMode="auto">
          <a:xfrm>
            <a:off x="4360863" y="784226"/>
            <a:ext cx="1676400" cy="56356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C7AB52-47AB-8185-2478-E2511E027933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475B71E-F07C-BC8E-5BB7-198AB98A3222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B7A7B12-BD61-8E5D-6335-157AD56D51D7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759E6F4-3385-F018-9B06-CB71CBCF2785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Image result for water">
            <a:extLst>
              <a:ext uri="{FF2B5EF4-FFF2-40B4-BE49-F238E27FC236}">
                <a16:creationId xmlns:a16="http://schemas.microsoft.com/office/drawing/2014/main" id="{CAEFABB7-D335-0BFC-9427-7517357C1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5" descr="DSC01362">
            <a:extLst>
              <a:ext uri="{FF2B5EF4-FFF2-40B4-BE49-F238E27FC236}">
                <a16:creationId xmlns:a16="http://schemas.microsoft.com/office/drawing/2014/main" id="{35DCAC3D-985D-A111-49F3-6EB7C102A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t="34210" r="15741" b="34212"/>
          <a:stretch>
            <a:fillRect/>
          </a:stretch>
        </p:blipFill>
        <p:spPr bwMode="auto">
          <a:xfrm>
            <a:off x="2713038" y="2400389"/>
            <a:ext cx="7040562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Text Box 6">
            <a:extLst>
              <a:ext uri="{FF2B5EF4-FFF2-40B4-BE49-F238E27FC236}">
                <a16:creationId xmlns:a16="http://schemas.microsoft.com/office/drawing/2014/main" id="{98A2F86B-7B59-1CE5-FF6C-0ABEFF17A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265825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+mn-lt"/>
              </a:rPr>
              <a:t>Hydration—Specific Gravity Band</a:t>
            </a:r>
          </a:p>
        </p:txBody>
      </p:sp>
      <p:sp>
        <p:nvSpPr>
          <p:cNvPr id="96263" name="AutoShape 7">
            <a:extLst>
              <a:ext uri="{FF2B5EF4-FFF2-40B4-BE49-F238E27FC236}">
                <a16:creationId xmlns:a16="http://schemas.microsoft.com/office/drawing/2014/main" id="{0EEF3801-C190-C88E-6E85-D0A8F6A43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236750"/>
            <a:ext cx="914400" cy="15224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99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A38CE01-CFBB-5106-031D-768EB24B1E9D}"/>
              </a:ext>
            </a:extLst>
          </p:cNvPr>
          <p:cNvCxnSpPr/>
          <p:nvPr/>
        </p:nvCxnSpPr>
        <p:spPr bwMode="auto">
          <a:xfrm>
            <a:off x="6705600" y="2903625"/>
            <a:ext cx="609600" cy="1676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9338" name="Text Box 6">
            <a:extLst>
              <a:ext uri="{FF2B5EF4-FFF2-40B4-BE49-F238E27FC236}">
                <a16:creationId xmlns:a16="http://schemas.microsoft.com/office/drawing/2014/main" id="{EAD31D31-E92D-5AD1-DF26-D21CC88B6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491472"/>
            <a:ext cx="220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CUT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37F573-A743-3990-CFD5-51856CCFBCB5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724AEC9-C18B-6BC6-AE23-A110B875C50F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43FA42-9D57-2E93-89BB-47818CD73C8D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249566D-4CED-21AA-323F-CFA417BB9A71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E49A8-E8B8-975F-6815-CDA54286FDCB}"/>
              </a:ext>
            </a:extLst>
          </p:cNvPr>
          <p:cNvSpPr txBox="1"/>
          <p:nvPr/>
        </p:nvSpPr>
        <p:spPr>
          <a:xfrm>
            <a:off x="1366092" y="594913"/>
            <a:ext cx="9860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It is helpful to cut off squares up to Specific Gravity section (“olive” section) to make dipping and reading easier</a:t>
            </a:r>
            <a:endParaRPr lang="en-US" altLang="en-US" sz="24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Image result for water">
            <a:extLst>
              <a:ext uri="{FF2B5EF4-FFF2-40B4-BE49-F238E27FC236}">
                <a16:creationId xmlns:a16="http://schemas.microsoft.com/office/drawing/2014/main" id="{794F2258-D5CA-7A70-E5FB-203632688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3" descr="DSC01367">
            <a:extLst>
              <a:ext uri="{FF2B5EF4-FFF2-40B4-BE49-F238E27FC236}">
                <a16:creationId xmlns:a16="http://schemas.microsoft.com/office/drawing/2014/main" id="{F93AB0F1-0286-21E2-F61B-4748B4A59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22"/>
          <a:stretch>
            <a:fillRect/>
          </a:stretch>
        </p:blipFill>
        <p:spPr bwMode="auto">
          <a:xfrm>
            <a:off x="2827338" y="792164"/>
            <a:ext cx="5097462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ext Box 4">
            <a:extLst>
              <a:ext uri="{FF2B5EF4-FFF2-40B4-BE49-F238E27FC236}">
                <a16:creationId xmlns:a16="http://schemas.microsoft.com/office/drawing/2014/main" id="{441E0DE6-660F-45A2-244C-4B7E7E93B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864" y="2612442"/>
            <a:ext cx="3409028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400" b="1">
                <a:latin typeface="+mn-lt"/>
              </a:rPr>
              <a:t>Simplify the process!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altLang="en-US" sz="2400" b="1">
              <a:latin typeface="+mn-lt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400" b="1">
                <a:latin typeface="+mn-lt"/>
              </a:rPr>
              <a:t>Cut the strip between band four (4) &amp; five (5)</a:t>
            </a:r>
          </a:p>
        </p:txBody>
      </p:sp>
      <p:sp>
        <p:nvSpPr>
          <p:cNvPr id="98309" name="AutoShape 5">
            <a:extLst>
              <a:ext uri="{FF2B5EF4-FFF2-40B4-BE49-F238E27FC236}">
                <a16:creationId xmlns:a16="http://schemas.microsoft.com/office/drawing/2014/main" id="{00C7B54F-28D4-8BA6-A0CF-DBB5F4C72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971800"/>
            <a:ext cx="1752600" cy="871538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99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43236912-4B7D-CCD5-E736-321D53B7C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350" y="1905000"/>
            <a:ext cx="2279650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the only band we will focus 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480671C-830B-24D5-96DD-D32EAAEFF0C4}"/>
              </a:ext>
            </a:extLst>
          </p:cNvPr>
          <p:cNvCxnSpPr/>
          <p:nvPr/>
        </p:nvCxnSpPr>
        <p:spPr bwMode="auto">
          <a:xfrm>
            <a:off x="4953000" y="2667000"/>
            <a:ext cx="1447800" cy="533400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9F9D3CA-7104-F5A2-D18C-6FF5BC8B5619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60F31A9-FD16-B9E8-E258-5C562D797E09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80D351E-83A4-1B4E-8445-32D72C63AB92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98FAAF6-4EBF-B628-4128-336A1D16D84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Image result for water">
            <a:extLst>
              <a:ext uri="{FF2B5EF4-FFF2-40B4-BE49-F238E27FC236}">
                <a16:creationId xmlns:a16="http://schemas.microsoft.com/office/drawing/2014/main" id="{B30BB318-981F-8DDE-BC05-07E90C6CD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3" descr="DSC01368">
            <a:extLst>
              <a:ext uri="{FF2B5EF4-FFF2-40B4-BE49-F238E27FC236}">
                <a16:creationId xmlns:a16="http://schemas.microsoft.com/office/drawing/2014/main" id="{A5F1FF06-AD3F-DE3C-7DFF-1A345A2F7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2" r="29375" b="6250"/>
          <a:stretch>
            <a:fillRect/>
          </a:stretch>
        </p:blipFill>
        <p:spPr bwMode="auto">
          <a:xfrm>
            <a:off x="2922588" y="533400"/>
            <a:ext cx="43164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Text Box 4">
            <a:extLst>
              <a:ext uri="{FF2B5EF4-FFF2-40B4-BE49-F238E27FC236}">
                <a16:creationId xmlns:a16="http://schemas.microsoft.com/office/drawing/2014/main" id="{AB6E7BA0-65EB-3067-379F-A2D69E947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4" y="3560346"/>
            <a:ext cx="3581400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400" b="1">
                <a:latin typeface="+mn-lt"/>
              </a:rPr>
              <a:t>Dip </a:t>
            </a:r>
            <a:r>
              <a:rPr lang="en-US" altLang="en-US" sz="2400" b="1" err="1">
                <a:latin typeface="+mn-lt"/>
              </a:rPr>
              <a:t>Multistix</a:t>
            </a:r>
            <a:r>
              <a:rPr lang="en-US" altLang="en-US" sz="2400" b="1">
                <a:latin typeface="+mn-lt"/>
              </a:rPr>
              <a:t> and </a:t>
            </a:r>
            <a:r>
              <a:rPr lang="en-US" altLang="en-US" sz="2400" b="1" cap="all">
                <a:solidFill>
                  <a:srgbClr val="FF0000"/>
                </a:solidFill>
                <a:latin typeface="+mn-lt"/>
              </a:rPr>
              <a:t>immediately</a:t>
            </a:r>
            <a:r>
              <a:rPr lang="en-US" altLang="en-US" sz="2400" b="1">
                <a:latin typeface="+mn-lt"/>
              </a:rPr>
              <a:t> remove from urine</a:t>
            </a:r>
          </a:p>
        </p:txBody>
      </p:sp>
      <p:sp>
        <p:nvSpPr>
          <p:cNvPr id="100357" name="AutoShape 5">
            <a:extLst>
              <a:ext uri="{FF2B5EF4-FFF2-40B4-BE49-F238E27FC236}">
                <a16:creationId xmlns:a16="http://schemas.microsoft.com/office/drawing/2014/main" id="{8F26CCC7-AF2C-D36B-F384-944196FDF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6" y="3810000"/>
            <a:ext cx="1749425" cy="685800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99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59036A-05BE-1586-3E7E-0118EA6528C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6C15CBF-DB77-1C46-4F26-EA381A3227A2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297ABF1-DDBC-675E-4589-B2EA94838640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B4695A3-0CA5-BFA9-099B-48FD765555E8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4AD1B77-AEFD-8D8C-B5D4-4656B470D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1917" y="716188"/>
            <a:ext cx="8529658" cy="91073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In-Service Content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0CEC7C1-12AD-AD33-86AD-14E5C063AD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31917" y="1626919"/>
            <a:ext cx="7916883" cy="4560125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/>
              <a:t> </a:t>
            </a:r>
            <a:r>
              <a:rPr lang="en-US" altLang="en-US" sz="2400"/>
              <a:t>Changes from last year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 Q &amp; A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 LAB: practical assessment of athletes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 Test and Evaluation</a:t>
            </a:r>
          </a:p>
        </p:txBody>
      </p:sp>
      <p:pic>
        <p:nvPicPr>
          <p:cNvPr id="25605" name="Picture 7" descr="Image result for Black &amp; White Clip Art: open book">
            <a:extLst>
              <a:ext uri="{FF2B5EF4-FFF2-40B4-BE49-F238E27FC236}">
                <a16:creationId xmlns:a16="http://schemas.microsoft.com/office/drawing/2014/main" id="{C5F1993B-9CA4-7C85-BC5A-4F16DD491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401" y="2616527"/>
            <a:ext cx="4466617" cy="229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D29328A-66B8-DFF4-C9C7-0B928B2BE1FA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039B21-EF27-05FD-FD8B-70BB01B07E1D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336FB36-19B8-15CA-B6AE-ACB7714C38CB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96BEE0-58D8-7CC2-E997-99450C2C2CB6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Image result for water">
            <a:extLst>
              <a:ext uri="{FF2B5EF4-FFF2-40B4-BE49-F238E27FC236}">
                <a16:creationId xmlns:a16="http://schemas.microsoft.com/office/drawing/2014/main" id="{33EA1231-1C0D-E2B4-C1FF-5B27F2536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3" descr="DSC01370">
            <a:extLst>
              <a:ext uri="{FF2B5EF4-FFF2-40B4-BE49-F238E27FC236}">
                <a16:creationId xmlns:a16="http://schemas.microsoft.com/office/drawing/2014/main" id="{C3302DEE-DB4B-62F1-B9C4-EA09C8B16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3" r="20313" b="11690"/>
          <a:stretch>
            <a:fillRect/>
          </a:stretch>
        </p:blipFill>
        <p:spPr bwMode="auto">
          <a:xfrm>
            <a:off x="2695576" y="944564"/>
            <a:ext cx="5076825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Oval 13">
            <a:extLst>
              <a:ext uri="{FF2B5EF4-FFF2-40B4-BE49-F238E27FC236}">
                <a16:creationId xmlns:a16="http://schemas.microsoft.com/office/drawing/2014/main" id="{1089104D-926B-4833-7930-68C140E8F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063" y="381000"/>
            <a:ext cx="1981200" cy="19812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05478" name="TextBox 1">
            <a:extLst>
              <a:ext uri="{FF2B5EF4-FFF2-40B4-BE49-F238E27FC236}">
                <a16:creationId xmlns:a16="http://schemas.microsoft.com/office/drawing/2014/main" id="{AFF3A9B9-CA71-B1D3-5D77-E75FFE30A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2" y="6395365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27</a:t>
            </a:r>
          </a:p>
        </p:txBody>
      </p:sp>
      <p:pic>
        <p:nvPicPr>
          <p:cNvPr id="105479" name="Picture 10" descr="Image result for be careful">
            <a:extLst>
              <a:ext uri="{FF2B5EF4-FFF2-40B4-BE49-F238E27FC236}">
                <a16:creationId xmlns:a16="http://schemas.microsoft.com/office/drawing/2014/main" id="{E0FBBF1A-2F61-5FB7-8DDF-08CFBBCD7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84214"/>
            <a:ext cx="13731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829E80A-2C6D-9A0B-FD7B-560DEFBBFDE4}"/>
              </a:ext>
            </a:extLst>
          </p:cNvPr>
          <p:cNvCxnSpPr/>
          <p:nvPr/>
        </p:nvCxnSpPr>
        <p:spPr bwMode="auto">
          <a:xfrm>
            <a:off x="7467600" y="1447800"/>
            <a:ext cx="38100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EBDF338-7A83-37C0-0312-2B09A9460AC8}"/>
              </a:ext>
            </a:extLst>
          </p:cNvPr>
          <p:cNvSpPr/>
          <p:nvPr/>
        </p:nvSpPr>
        <p:spPr bwMode="auto">
          <a:xfrm>
            <a:off x="7620000" y="2089482"/>
            <a:ext cx="4572000" cy="4318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2404" name="Text Box 4">
            <a:extLst>
              <a:ext uri="{FF2B5EF4-FFF2-40B4-BE49-F238E27FC236}">
                <a16:creationId xmlns:a16="http://schemas.microsoft.com/office/drawing/2014/main" id="{1E0E7DE2-E921-8320-7077-D6B91022C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8813" y="1183107"/>
            <a:ext cx="3469185" cy="26161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400" b="1">
                <a:latin typeface="+mn-lt"/>
              </a:rPr>
              <a:t>a. Wipe excess urine </a:t>
            </a:r>
            <a:br>
              <a:rPr lang="en-US" altLang="en-US" sz="2400" b="1">
                <a:latin typeface="+mn-lt"/>
              </a:rPr>
            </a:br>
            <a:r>
              <a:rPr lang="en-US" altLang="en-US" sz="2400" b="1">
                <a:latin typeface="+mn-lt"/>
              </a:rPr>
              <a:t>on rim of container</a:t>
            </a:r>
            <a:endParaRPr lang="en-US" altLang="en-US" sz="2400" b="1" u="sng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400" b="1">
                <a:latin typeface="+mn-lt"/>
              </a:rPr>
              <a:t>b. Air dry for </a:t>
            </a:r>
            <a:r>
              <a:rPr lang="en-US" altLang="en-US" sz="2400" b="1">
                <a:solidFill>
                  <a:srgbClr val="FF0000"/>
                </a:solidFill>
                <a:latin typeface="+mn-lt"/>
              </a:rPr>
              <a:t>45</a:t>
            </a:r>
            <a:r>
              <a:rPr lang="en-US" altLang="en-US" sz="2400" b="1">
                <a:latin typeface="+mn-lt"/>
              </a:rPr>
              <a:t> seconds</a:t>
            </a:r>
            <a:endParaRPr lang="en-US" altLang="en-US" sz="2400" b="1" u="sng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400" b="1">
                <a:latin typeface="+mn-lt"/>
              </a:rPr>
              <a:t>c. Match band color </a:t>
            </a:r>
            <a:br>
              <a:rPr lang="en-US" altLang="en-US" sz="2400" b="1">
                <a:latin typeface="+mn-lt"/>
              </a:rPr>
            </a:br>
            <a:r>
              <a:rPr lang="en-US" altLang="en-US" sz="2400" b="1">
                <a:latin typeface="+mn-lt"/>
              </a:rPr>
              <a:t>with gravity band on bottle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C7A4C8-CAE6-093F-4070-0789072AD709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CF5E364-09A7-9A95-E6DC-A00D45B7061D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ED4EF7B-8ABD-5075-CEF6-2CDD1125F499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AF6603D-EF88-DF34-2C43-64077C687126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Image result for water">
            <a:extLst>
              <a:ext uri="{FF2B5EF4-FFF2-40B4-BE49-F238E27FC236}">
                <a16:creationId xmlns:a16="http://schemas.microsoft.com/office/drawing/2014/main" id="{7D7E2A03-B866-04AD-9C85-85B35EB82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Picture 4" descr="DSC01371">
            <a:extLst>
              <a:ext uri="{FF2B5EF4-FFF2-40B4-BE49-F238E27FC236}">
                <a16:creationId xmlns:a16="http://schemas.microsoft.com/office/drawing/2014/main" id="{1CA245E8-12E0-BB44-FFAA-62878E1FB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0" t="7954" r="15254" b="11742"/>
          <a:stretch>
            <a:fillRect/>
          </a:stretch>
        </p:blipFill>
        <p:spPr bwMode="auto">
          <a:xfrm>
            <a:off x="2770188" y="1219200"/>
            <a:ext cx="48498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9CB4A7F-D68B-C74C-4A40-B7B4B16F640C}"/>
              </a:ext>
            </a:extLst>
          </p:cNvPr>
          <p:cNvSpPr/>
          <p:nvPr/>
        </p:nvSpPr>
        <p:spPr bwMode="auto">
          <a:xfrm>
            <a:off x="2133600" y="5257800"/>
            <a:ext cx="3352800" cy="76200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A29283-A131-2D7C-F306-C6CAB7368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370" y="2484924"/>
            <a:ext cx="3409030" cy="209288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400" b="1">
                <a:latin typeface="+mn-lt"/>
                <a:cs typeface="Arial" panose="020B0604020202020204" pitchFamily="34" charset="0"/>
              </a:rPr>
              <a:t>Compare the </a:t>
            </a:r>
            <a:r>
              <a:rPr lang="en-US" altLang="en-US" sz="2400" b="1" err="1">
                <a:latin typeface="+mn-lt"/>
                <a:cs typeface="Arial" panose="020B0604020202020204" pitchFamily="34" charset="0"/>
              </a:rPr>
              <a:t>Multistix</a:t>
            </a:r>
            <a:r>
              <a:rPr lang="en-US" altLang="en-US" sz="2400" b="1">
                <a:latin typeface="+mn-lt"/>
                <a:cs typeface="Arial" panose="020B0604020202020204" pitchFamily="34" charset="0"/>
              </a:rPr>
              <a:t> </a:t>
            </a:r>
            <a:br>
              <a:rPr lang="en-US" altLang="en-US" sz="2400" b="1">
                <a:latin typeface="+mn-lt"/>
                <a:cs typeface="Arial" panose="020B0604020202020204" pitchFamily="34" charset="0"/>
              </a:rPr>
            </a:br>
            <a:r>
              <a:rPr lang="en-US" altLang="en-US" sz="2400" b="1">
                <a:latin typeface="+mn-lt"/>
                <a:cs typeface="Arial" panose="020B0604020202020204" pitchFamily="34" charset="0"/>
              </a:rPr>
              <a:t>with the specific gravity band on the bottle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Simply looking for </a:t>
            </a:r>
            <a:b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PASS / FAIL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48DFEFF8-D95E-01C8-91F1-A84442BF4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410200"/>
            <a:ext cx="33528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Read &lt;1.025</a:t>
            </a:r>
          </a:p>
        </p:txBody>
      </p:sp>
      <p:sp>
        <p:nvSpPr>
          <p:cNvPr id="63494" name="AutoShape 6">
            <a:extLst>
              <a:ext uri="{FF2B5EF4-FFF2-40B4-BE49-F238E27FC236}">
                <a16:creationId xmlns:a16="http://schemas.microsoft.com/office/drawing/2014/main" id="{2CCFD75A-A9A2-DE58-7783-A725C9057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1" y="2943226"/>
            <a:ext cx="2047875" cy="10191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99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07532" name="TextBox 1">
            <a:extLst>
              <a:ext uri="{FF2B5EF4-FFF2-40B4-BE49-F238E27FC236}">
                <a16:creationId xmlns:a16="http://schemas.microsoft.com/office/drawing/2014/main" id="{C5897029-5DE7-C957-C85A-56FB8596F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0" y="6383331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47568E-3205-6E6E-7A3F-6569BC4117AF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7155F76-263A-A2D2-F8C7-4658C4A8BDB0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C6651E-A651-3A23-4A10-A9ACBC68ECEF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23533AD-C2C6-4677-A3AE-6432F57B59F6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Image result for water">
            <a:extLst>
              <a:ext uri="{FF2B5EF4-FFF2-40B4-BE49-F238E27FC236}">
                <a16:creationId xmlns:a16="http://schemas.microsoft.com/office/drawing/2014/main" id="{367957EF-A087-6FC5-4B36-4E74440F1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0" name="Picture 10" descr="Image result for Energy Drink PNG">
            <a:extLst>
              <a:ext uri="{FF2B5EF4-FFF2-40B4-BE49-F238E27FC236}">
                <a16:creationId xmlns:a16="http://schemas.microsoft.com/office/drawing/2014/main" id="{08891218-B850-0471-1133-80D088B0B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031" y="3810039"/>
            <a:ext cx="17367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8" name="Rectangle 2">
            <a:extLst>
              <a:ext uri="{FF2B5EF4-FFF2-40B4-BE49-F238E27FC236}">
                <a16:creationId xmlns:a16="http://schemas.microsoft.com/office/drawing/2014/main" id="{038B84ED-90A5-F07E-C188-459B22179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15352"/>
            <a:ext cx="9147958" cy="85219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Gravity Assessment Procedure (cont’d)</a:t>
            </a:r>
            <a:endParaRPr lang="en-US" altLang="en-US" sz="3200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9E00E37C-2D35-E5C9-AF74-768D522DC1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567543"/>
            <a:ext cx="9687707" cy="4575105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Instruct athletes to drink 6-10 glasses of water daily for 2-3 days </a:t>
            </a:r>
            <a:br>
              <a:rPr lang="en-US" altLang="en-US" sz="2400"/>
            </a:br>
            <a:r>
              <a:rPr lang="en-US" altLang="en-US" sz="2400" u="sng"/>
              <a:t>PRIOR</a:t>
            </a:r>
            <a:r>
              <a:rPr lang="en-US" altLang="en-US" sz="2400"/>
              <a:t> to this test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>
                <a:solidFill>
                  <a:srgbClr val="FF0000"/>
                </a:solidFill>
              </a:rPr>
              <a:t>Don’t go overboard w/ water the “day of” </a:t>
            </a:r>
            <a:r>
              <a:rPr lang="en-US" altLang="en-US" sz="2400" i="1">
                <a:solidFill>
                  <a:srgbClr val="FF0000"/>
                </a:solidFill>
              </a:rPr>
              <a:t>(may throw off actual weight)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>
                <a:solidFill>
                  <a:srgbClr val="FF0000"/>
                </a:solidFill>
              </a:rPr>
              <a:t>Avoid beverages high in </a:t>
            </a:r>
            <a:r>
              <a:rPr lang="en-US" altLang="en-US" sz="2400" b="1" cap="all">
                <a:solidFill>
                  <a:srgbClr val="FF0000"/>
                </a:solidFill>
              </a:rPr>
              <a:t>caffeine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Instruct athletes to urinate at least 1-2 times </a:t>
            </a:r>
            <a:br>
              <a:rPr lang="en-US" altLang="en-US" sz="2400"/>
            </a:br>
            <a:r>
              <a:rPr lang="en-US" altLang="en-US" sz="2400"/>
              <a:t>during the day </a:t>
            </a:r>
            <a:r>
              <a:rPr lang="en-US" altLang="en-US" sz="2400" u="sng"/>
              <a:t>PRIOR</a:t>
            </a:r>
            <a:r>
              <a:rPr lang="en-US" altLang="en-US" sz="2400"/>
              <a:t> to this test to prevent urine </a:t>
            </a:r>
            <a:br>
              <a:rPr lang="en-US" altLang="en-US" sz="2400"/>
            </a:br>
            <a:r>
              <a:rPr lang="en-US" altLang="en-US" sz="2400"/>
              <a:t>from becoming too concentrated</a:t>
            </a:r>
            <a:endParaRPr lang="en-US" altLang="en-US" sz="2400" i="1"/>
          </a:p>
        </p:txBody>
      </p:sp>
      <p:sp>
        <p:nvSpPr>
          <p:cNvPr id="109575" name="TextBox 1">
            <a:extLst>
              <a:ext uri="{FF2B5EF4-FFF2-40B4-BE49-F238E27FC236}">
                <a16:creationId xmlns:a16="http://schemas.microsoft.com/office/drawing/2014/main" id="{07C2A66E-7EDA-321E-5255-37A6B8C3D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5" y="6407399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15</a:t>
            </a:r>
          </a:p>
        </p:txBody>
      </p:sp>
      <p:pic>
        <p:nvPicPr>
          <p:cNvPr id="109576" name="Picture 8" descr="Image result for coffee cup PNG">
            <a:extLst>
              <a:ext uri="{FF2B5EF4-FFF2-40B4-BE49-F238E27FC236}">
                <a16:creationId xmlns:a16="http://schemas.microsoft.com/office/drawing/2014/main" id="{A32ADF3F-B513-09D4-46C2-55CCB6B16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" t="12291" r="18652" b="3423"/>
          <a:stretch>
            <a:fillRect/>
          </a:stretch>
        </p:blipFill>
        <p:spPr bwMode="auto">
          <a:xfrm>
            <a:off x="9394780" y="4510127"/>
            <a:ext cx="12890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1DF589E-294C-4DB0-6D4E-41883DB4C77C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321628F-1174-AD9F-FC42-477FEA76DFFB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6142719-A545-D2AF-0763-C7B6CC0FDFD3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8FF165F-0EF8-7932-3A7F-13D6A58D406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Image result for water">
            <a:extLst>
              <a:ext uri="{FF2B5EF4-FFF2-40B4-BE49-F238E27FC236}">
                <a16:creationId xmlns:a16="http://schemas.microsoft.com/office/drawing/2014/main" id="{4B6A4D7D-3499-AC73-F92E-C9248A520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410450-62F0-F185-9D7C-DF7F6E0C2CC6}"/>
              </a:ext>
            </a:extLst>
          </p:cNvPr>
          <p:cNvSpPr/>
          <p:nvPr/>
        </p:nvSpPr>
        <p:spPr bwMode="auto">
          <a:xfrm>
            <a:off x="0" y="4373788"/>
            <a:ext cx="12192000" cy="55447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0BA6C7B2-A0F3-813F-1441-DC0C69900A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8166" y="716188"/>
            <a:ext cx="9159834" cy="884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Gravity Assessment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2B6AA310-2BB4-525A-BC8A-C3B8940951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10026144" cy="4541612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School volunteers control the environment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Provide collection cup for one athlete at a time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Athletes enter a secured area, one at a time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Athlete collects a </a:t>
            </a:r>
            <a:r>
              <a:rPr lang="en-US" altLang="en-US" sz="2400" u="sng"/>
              <a:t>midstream</a:t>
            </a:r>
            <a:r>
              <a:rPr lang="en-US" altLang="en-US" sz="2400"/>
              <a:t> sample &amp; holds </a:t>
            </a:r>
            <a:r>
              <a:rPr lang="en-US" altLang="en-US" sz="2400" b="1" u="sng"/>
              <a:t>OWN</a:t>
            </a:r>
            <a:r>
              <a:rPr lang="en-US" altLang="en-US" sz="2400"/>
              <a:t> specimen during test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48B03C-928C-5174-FB87-0201C24F7F0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B1300DC-8F08-5CA4-1719-853EF08E5DA7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04AD79-D8A4-A89F-55E5-AF3BE226AF0F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3BB0F71-A542-B7E3-0C63-19682F43E5D4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Image result for water">
            <a:extLst>
              <a:ext uri="{FF2B5EF4-FFF2-40B4-BE49-F238E27FC236}">
                <a16:creationId xmlns:a16="http://schemas.microsoft.com/office/drawing/2014/main" id="{8C03EC35-14B9-AB63-0056-13E737FE2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E0F24A7-148E-3EA6-651E-7388DE8D7DAE}"/>
              </a:ext>
            </a:extLst>
          </p:cNvPr>
          <p:cNvSpPr/>
          <p:nvPr/>
        </p:nvSpPr>
        <p:spPr bwMode="auto">
          <a:xfrm>
            <a:off x="0" y="4199911"/>
            <a:ext cx="12192000" cy="4572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101EF898-3030-6BC2-BA64-A44ED34747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1" y="1600200"/>
            <a:ext cx="10055230" cy="4572000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Test: Dip </a:t>
            </a:r>
            <a:r>
              <a:rPr lang="en-US" altLang="en-US" sz="2400" err="1"/>
              <a:t>Multistix</a:t>
            </a:r>
            <a:r>
              <a:rPr lang="en-US" altLang="en-US" sz="2400"/>
              <a:t> and remove </a:t>
            </a:r>
            <a:r>
              <a:rPr lang="en-US" altLang="en-US" sz="2400" b="1" u="sng" cap="all">
                <a:solidFill>
                  <a:srgbClr val="FF0000"/>
                </a:solidFill>
              </a:rPr>
              <a:t>immediately</a:t>
            </a:r>
            <a:r>
              <a:rPr lang="en-US" altLang="en-US" sz="2400"/>
              <a:t> holding </a:t>
            </a:r>
            <a:r>
              <a:rPr lang="en-US" altLang="en-US" sz="2400" b="1" u="sng" cap="all"/>
              <a:t>horizontally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Hold horizontal, wait </a:t>
            </a:r>
            <a:r>
              <a:rPr lang="en-US" altLang="en-US" sz="2400" b="1" u="sng">
                <a:solidFill>
                  <a:srgbClr val="FF0000"/>
                </a:solidFill>
              </a:rPr>
              <a:t>45</a:t>
            </a:r>
            <a:r>
              <a:rPr lang="en-US" altLang="en-US" sz="2400"/>
              <a:t> seconds and then compare to color strip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Continue with skinfold assessment if </a:t>
            </a:r>
            <a:r>
              <a:rPr lang="en-US" altLang="en-US" sz="2400" b="1"/>
              <a:t>SG &lt;1.025 </a:t>
            </a:r>
            <a:r>
              <a:rPr lang="en-US" altLang="en-US" sz="2400"/>
              <a:t>(passing)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weight or skinfolds if SG </a:t>
            </a:r>
            <a:r>
              <a:rPr lang="en-US" altLang="en-US" sz="2400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en-US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1.025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Athlete: empty cup in toilet, cup in waste receptacle</a:t>
            </a:r>
            <a:endParaRPr lang="en-US" altLang="en-US" sz="2400" i="1">
              <a:solidFill>
                <a:schemeClr val="hlink"/>
              </a:solidFill>
            </a:endParaRPr>
          </a:p>
        </p:txBody>
      </p:sp>
      <p:sp>
        <p:nvSpPr>
          <p:cNvPr id="113671" name="TextBox 1">
            <a:extLst>
              <a:ext uri="{FF2B5EF4-FFF2-40B4-BE49-F238E27FC236}">
                <a16:creationId xmlns:a16="http://schemas.microsoft.com/office/drawing/2014/main" id="{2943DA05-F94F-A511-BEC7-276314C3D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2" y="6407398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A4395B-D453-8EAA-2AC5-2B5E53952E82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9037883-61BA-4F9E-7D24-3F704F6A7B40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645B99D-95F0-079C-3438-1BAF5C98E7B6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051A332-CA69-7E1D-0F6B-131D84652813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8790F73-52E0-A184-CDA5-C2738AB65D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8166" y="716188"/>
            <a:ext cx="9159834" cy="884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Gravity Assessment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1">
            <a:extLst>
              <a:ext uri="{FF2B5EF4-FFF2-40B4-BE49-F238E27FC236}">
                <a16:creationId xmlns:a16="http://schemas.microsoft.com/office/drawing/2014/main" id="{9763416A-4741-F15A-82D8-438C77811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12192000" cy="21336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DFD7AF78-927C-8F7F-CC8B-4840704AE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06988"/>
            <a:ext cx="9144000" cy="1446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For Wrestling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Weight Monitoring Assessors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b="1">
              <a:solidFill>
                <a:srgbClr val="333399"/>
              </a:solidFill>
              <a:latin typeface="Arial Narrow" pitchFamily="34" charset="0"/>
            </a:endParaRPr>
          </a:p>
        </p:txBody>
      </p:sp>
      <p:sp>
        <p:nvSpPr>
          <p:cNvPr id="110594" name="Text Box 2">
            <a:extLst>
              <a:ext uri="{FF2B5EF4-FFF2-40B4-BE49-F238E27FC236}">
                <a16:creationId xmlns:a16="http://schemas.microsoft.com/office/drawing/2014/main" id="{D0AB2ACF-309B-79D5-104B-8B1FB7475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899553"/>
            <a:ext cx="9067800" cy="5847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 cap="all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Technical Information &amp; ASSESSMENT</a:t>
            </a:r>
          </a:p>
        </p:txBody>
      </p:sp>
      <p:sp>
        <p:nvSpPr>
          <p:cNvPr id="117766" name="Text Box 4">
            <a:extLst>
              <a:ext uri="{FF2B5EF4-FFF2-40B4-BE49-F238E27FC236}">
                <a16:creationId xmlns:a16="http://schemas.microsoft.com/office/drawing/2014/main" id="{0A18C725-FCFB-E37E-7223-3C15969A3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004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pic>
        <p:nvPicPr>
          <p:cNvPr id="117767" name="Picture 8">
            <a:extLst>
              <a:ext uri="{FF2B5EF4-FFF2-40B4-BE49-F238E27FC236}">
                <a16:creationId xmlns:a16="http://schemas.microsoft.com/office/drawing/2014/main" id="{B0608513-8790-23D2-0144-4D891661B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49513"/>
            <a:ext cx="6342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0D8D5F1-6758-1EFA-D847-6589422B031C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8CF74CE-A977-C8E3-C0A5-627176E33332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D6CD3D6-AB8D-4952-889A-A70940BAF477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9FAF42-CE8F-C6EC-5246-03B08926F062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81ED31-FF4B-D03F-16AD-0CB9CABA9908}"/>
              </a:ext>
            </a:extLst>
          </p:cNvPr>
          <p:cNvSpPr/>
          <p:nvPr/>
        </p:nvSpPr>
        <p:spPr bwMode="auto">
          <a:xfrm>
            <a:off x="0" y="5182135"/>
            <a:ext cx="12192000" cy="479425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54D83772-1CD3-7CBF-9707-EACD56D74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16188"/>
            <a:ext cx="8382000" cy="884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Body Composition Prediction Methods</a:t>
            </a:r>
          </a:p>
        </p:txBody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551AD623-FE0E-3FFD-8E8B-CB8CA0FCFD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0199"/>
            <a:ext cx="9144000" cy="4541613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Bioelectric Impedance - Analysis (BIA)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Skeletal Anthropometric - Widths (SAW)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Near </a:t>
            </a:r>
            <a:r>
              <a:rPr lang="en-US" altLang="en-US" sz="2400" err="1"/>
              <a:t>Infa</a:t>
            </a:r>
            <a:r>
              <a:rPr lang="en-US" altLang="en-US" sz="2400"/>
              <a:t>-Red (NIR)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Computed </a:t>
            </a:r>
            <a:r>
              <a:rPr lang="en-US" altLang="en-US" sz="2400" err="1"/>
              <a:t>Tomographs</a:t>
            </a:r>
            <a:r>
              <a:rPr lang="en-US" altLang="en-US" sz="2400"/>
              <a:t> (CT scan)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Bod Pod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Hydrostatic Weighing (HW)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Skinfold Assessment (SF)</a:t>
            </a: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5D2A97-9D1C-71DB-1BC6-D9FE5C4AEE11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D7E154-E85B-DAA1-6016-E1C99955202F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650A8D-3741-9E37-7502-C867D835B5B5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0977F3-092A-E798-55D4-11918047E823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>
            <a:extLst>
              <a:ext uri="{FF2B5EF4-FFF2-40B4-BE49-F238E27FC236}">
                <a16:creationId xmlns:a16="http://schemas.microsoft.com/office/drawing/2014/main" id="{DAC82756-95BC-73A8-1E37-F408EB699D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8077200" cy="4541612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Comparison of Methods Considerations</a:t>
            </a:r>
            <a:endParaRPr lang="en-US" altLang="en-US" sz="2400">
              <a:solidFill>
                <a:srgbClr val="E82D08"/>
              </a:solidFill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Cost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Availability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Time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b="1" cap="all">
                <a:solidFill>
                  <a:srgbClr val="E82D08"/>
                </a:solidFill>
              </a:rPr>
              <a:t>Validity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Reliability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Why Skinfold Assessment?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547718-96FD-EE4C-E238-77B0F58C4EAF}"/>
              </a:ext>
            </a:extLst>
          </p:cNvPr>
          <p:cNvCxnSpPr/>
          <p:nvPr/>
        </p:nvCxnSpPr>
        <p:spPr bwMode="auto">
          <a:xfrm flipH="1">
            <a:off x="4262252" y="4392881"/>
            <a:ext cx="2667000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1862" name="TextBox 1">
            <a:extLst>
              <a:ext uri="{FF2B5EF4-FFF2-40B4-BE49-F238E27FC236}">
                <a16:creationId xmlns:a16="http://schemas.microsoft.com/office/drawing/2014/main" id="{52EF8EFE-9108-D7CA-7A75-AAFDF0087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8115" y="6400797"/>
            <a:ext cx="685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29 / 30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46AA8F-F0F7-FF15-0720-F11D874A76C3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EBE4DD7-83C7-62AB-5230-74BDBDC938A1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572C165-7D74-8D82-9F78-E57555B67E87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57D7B0-C6F0-BDD6-19A4-D6953A465B32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8F199947-79E6-7B7E-1D0B-20F33F5B2B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16188"/>
            <a:ext cx="8382000" cy="884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Body Composition Prediction Methods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E4DBAD-FDE7-DFA4-0410-7818C3A69160}"/>
              </a:ext>
            </a:extLst>
          </p:cNvPr>
          <p:cNvSpPr txBox="1"/>
          <p:nvPr/>
        </p:nvSpPr>
        <p:spPr>
          <a:xfrm>
            <a:off x="6887686" y="4103975"/>
            <a:ext cx="423519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i="1"/>
              <a:t>The degree to which an assessor obtains an accurate measure of the skinfold site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3E650A-2BB7-F710-CE89-7FB3F27456C5}"/>
              </a:ext>
            </a:extLst>
          </p:cNvPr>
          <p:cNvSpPr/>
          <p:nvPr/>
        </p:nvSpPr>
        <p:spPr bwMode="auto">
          <a:xfrm>
            <a:off x="0" y="3952502"/>
            <a:ext cx="121920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17684350-003A-500F-F469-9BFC7FB594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9144000" cy="4541612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Skinfold Assessment Terminology</a:t>
            </a:r>
            <a:endParaRPr lang="en-US" altLang="en-US" sz="2400">
              <a:solidFill>
                <a:srgbClr val="E82D08"/>
              </a:solidFill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Total Body Weight (TBW)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b="1">
                <a:solidFill>
                  <a:srgbClr val="E82D08"/>
                </a:solidFill>
              </a:rPr>
              <a:t>Body Density (BD)</a:t>
            </a:r>
          </a:p>
          <a:p>
            <a:pPr marL="91440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None/>
              <a:defRPr/>
            </a:pPr>
            <a:r>
              <a:rPr lang="en-US" altLang="en-US" sz="2400" b="1" i="1"/>
              <a:t>	Mass of the body per unit volume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Lean Body Mass (LBM) 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Percent Body Fat (%BF)</a:t>
            </a:r>
          </a:p>
        </p:txBody>
      </p:sp>
      <p:sp>
        <p:nvSpPr>
          <p:cNvPr id="123910" name="TextBox 1">
            <a:extLst>
              <a:ext uri="{FF2B5EF4-FFF2-40B4-BE49-F238E27FC236}">
                <a16:creationId xmlns:a16="http://schemas.microsoft.com/office/drawing/2014/main" id="{E997EBB5-ED6E-234A-B67C-983D455FB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3" y="6395366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</a:t>
            </a:r>
            <a:endParaRPr lang="en-US" altLang="en-US" sz="1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E26B1-2E84-3812-4168-595385B301DD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800A19-277C-0F6F-47A6-1A90E8448D7A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562F4AB-969A-D081-2075-219678B46F8E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2AA6BC7-789F-7B9E-F5C3-3B40134242CA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399DAC58-0345-75FA-8084-B2CE35CDC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16188"/>
            <a:ext cx="8382000" cy="884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Body Composition Prediction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BBEE82-A8A6-5CC7-0787-214384E0A560}"/>
              </a:ext>
            </a:extLst>
          </p:cNvPr>
          <p:cNvSpPr/>
          <p:nvPr/>
        </p:nvSpPr>
        <p:spPr bwMode="auto">
          <a:xfrm>
            <a:off x="0" y="2658095"/>
            <a:ext cx="12192000" cy="403225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ACFE7A69-BEA0-3F07-7271-E81957B2E0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8458200" cy="4541611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 Lean Body Mass (LBM)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i="1"/>
              <a:t>	Muscle &amp; bone mass predicted to be in the body</a:t>
            </a:r>
            <a:endParaRPr lang="en-US" altLang="en-US" sz="2400">
              <a:solidFill>
                <a:srgbClr val="E82D08"/>
              </a:solidFill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Muscle mass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Bone mass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Provides for activity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Support structure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Use and production of blood</a:t>
            </a:r>
          </a:p>
        </p:txBody>
      </p:sp>
      <p:sp>
        <p:nvSpPr>
          <p:cNvPr id="125958" name="TextBox 1">
            <a:extLst>
              <a:ext uri="{FF2B5EF4-FFF2-40B4-BE49-F238E27FC236}">
                <a16:creationId xmlns:a16="http://schemas.microsoft.com/office/drawing/2014/main" id="{68BF76E4-F3A5-8876-4B6F-33994E5D8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2545" y="6395362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</a:t>
            </a:r>
            <a:endParaRPr lang="en-US" altLang="en-US" sz="1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01144C-CA79-EEA4-EA67-E62364AF658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17B97CC-7CB7-26B7-8062-5357488543AC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E05AA34-C8E3-DA85-B205-118F67B0A871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6461FBD-2C12-60C0-0939-23E0DDB5D87A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00FA7735-A172-E983-7B1F-457E10820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16188"/>
            <a:ext cx="8382000" cy="884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Body Composition Prediction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>
              <a:ext uri="{FF2B5EF4-FFF2-40B4-BE49-F238E27FC236}">
                <a16:creationId xmlns:a16="http://schemas.microsoft.com/office/drawing/2014/main" id="{E14AA571-0D00-E529-D0DC-38AB72EA41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4415" y="1603168"/>
            <a:ext cx="10065983" cy="4569031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300"/>
              <a:t>Wrestlers are allowed to compete at their </a:t>
            </a:r>
            <a:r>
              <a:rPr lang="en-US" altLang="en-US" sz="2300" b="1" u="sng" cap="all">
                <a:solidFill>
                  <a:srgbClr val="FF0000"/>
                </a:solidFill>
              </a:rPr>
              <a:t>approved</a:t>
            </a:r>
            <a:r>
              <a:rPr lang="en-US" altLang="en-US" sz="2300" b="1" cap="all">
                <a:solidFill>
                  <a:srgbClr val="FF0000"/>
                </a:solidFill>
              </a:rPr>
              <a:t> </a:t>
            </a:r>
            <a:r>
              <a:rPr lang="en-US" altLang="en-US" sz="2300"/>
              <a:t>lowest minimum (</a:t>
            </a:r>
            <a:r>
              <a:rPr lang="en-US" altLang="en-US" sz="2300" b="1">
                <a:solidFill>
                  <a:srgbClr val="FF0000"/>
                </a:solidFill>
              </a:rPr>
              <a:t>competitive</a:t>
            </a:r>
            <a:r>
              <a:rPr lang="en-US" altLang="en-US" sz="2300"/>
              <a:t>) weight during an appeal for a lower weight.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300">
                <a:solidFill>
                  <a:srgbClr val="FF0000"/>
                </a:solidFill>
              </a:rPr>
              <a:t>Wrestlers are allowed to begin losing 1.5% </a:t>
            </a:r>
            <a:r>
              <a:rPr lang="en-US" altLang="en-US" sz="2300" cap="all">
                <a:solidFill>
                  <a:srgbClr val="FF0000"/>
                </a:solidFill>
              </a:rPr>
              <a:t>immediately</a:t>
            </a:r>
            <a:r>
              <a:rPr lang="en-US" altLang="en-US" sz="2300">
                <a:solidFill>
                  <a:srgbClr val="FF0000"/>
                </a:solidFill>
              </a:rPr>
              <a:t> following the Alpha Weigh-In</a:t>
            </a:r>
            <a:r>
              <a:rPr lang="en-US" altLang="en-US" sz="2300"/>
              <a:t>. </a:t>
            </a:r>
            <a:r>
              <a:rPr lang="en-US" altLang="en-US" sz="2300" i="1"/>
              <a:t>It does not matter if they plan to appeal or not.</a:t>
            </a:r>
            <a:endParaRPr lang="en-US" altLang="en-US" sz="230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300"/>
              <a:t>Established: </a:t>
            </a:r>
            <a:r>
              <a:rPr lang="en-US" altLang="en-US" sz="2300" b="1">
                <a:solidFill>
                  <a:srgbClr val="FF0000"/>
                </a:solidFill>
              </a:rPr>
              <a:t>JANUARY 15th </a:t>
            </a:r>
            <a:r>
              <a:rPr lang="en-US" altLang="en-US" sz="2300"/>
              <a:t>as the </a:t>
            </a:r>
            <a:r>
              <a:rPr lang="en-US" altLang="en-US" sz="2300" b="1" u="sng">
                <a:solidFill>
                  <a:srgbClr val="FF0000"/>
                </a:solidFill>
              </a:rPr>
              <a:t>LAST</a:t>
            </a:r>
            <a:r>
              <a:rPr lang="en-US" altLang="en-US" sz="2300"/>
              <a:t> date for hydrostatic/DXA appeals.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300"/>
              <a:t>Established: </a:t>
            </a:r>
            <a:r>
              <a:rPr lang="en-US" altLang="en-US" sz="2300" b="1">
                <a:solidFill>
                  <a:srgbClr val="FF0000"/>
                </a:solidFill>
              </a:rPr>
              <a:t>48-hour</a:t>
            </a:r>
            <a:r>
              <a:rPr lang="en-US" altLang="en-US" sz="2300"/>
              <a:t> </a:t>
            </a:r>
            <a:r>
              <a:rPr lang="en-US" altLang="en-US" sz="2300" b="1"/>
              <a:t>“wait period” </a:t>
            </a:r>
            <a:r>
              <a:rPr lang="en-US" altLang="en-US" sz="2300"/>
              <a:t>for all wrestlers that </a:t>
            </a:r>
            <a:r>
              <a:rPr lang="en-US" altLang="en-US" sz="2300" b="1"/>
              <a:t>FAIL</a:t>
            </a:r>
            <a:r>
              <a:rPr lang="en-US" altLang="en-US" sz="2300"/>
              <a:t> the specific gravity test for both skinfold AND hydrostatic/DXA assessments and appeals.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300"/>
              <a:t>Wrestlers MUST participate in “Skinfold” assessment FIRST!     </a:t>
            </a:r>
            <a:br>
              <a:rPr lang="en-US" sz="2300"/>
            </a:br>
            <a:r>
              <a:rPr lang="en-US" sz="2300"/>
              <a:t>They may </a:t>
            </a:r>
            <a:r>
              <a:rPr lang="en-US" sz="2300" u="sng"/>
              <a:t>NOT</a:t>
            </a:r>
            <a:r>
              <a:rPr lang="en-US" sz="2300"/>
              <a:t> be assessed using Hydro or DXA to start.</a:t>
            </a:r>
            <a:endParaRPr lang="en-US" altLang="en-US" sz="230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1A8A09B8-A5B8-5728-EC8D-83B3ECD030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4416" y="685800"/>
            <a:ext cx="9869384" cy="91736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REMINDERS</a:t>
            </a:r>
          </a:p>
        </p:txBody>
      </p:sp>
      <p:sp>
        <p:nvSpPr>
          <p:cNvPr id="31750" name="TextBox 1">
            <a:extLst>
              <a:ext uri="{FF2B5EF4-FFF2-40B4-BE49-F238E27FC236}">
                <a16:creationId xmlns:a16="http://schemas.microsoft.com/office/drawing/2014/main" id="{4CA05C39-6D8C-4C08-450A-00E680071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6089" y="6388760"/>
            <a:ext cx="685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9 / 13 / 48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AED2B0-2CF7-80A6-7432-54CC9955F6D4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DD29EC-1910-5B5E-786C-825829CA4A33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44C6B89-B728-FE6B-CECA-56A0FC7B5182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41A0C5-692C-B7B3-AB85-0A8A6B4A7AE3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F00859-0C37-40C4-DBAC-3EC5FE4CAA4A}"/>
              </a:ext>
            </a:extLst>
          </p:cNvPr>
          <p:cNvSpPr/>
          <p:nvPr/>
        </p:nvSpPr>
        <p:spPr bwMode="auto">
          <a:xfrm>
            <a:off x="0" y="2924300"/>
            <a:ext cx="12192000" cy="37605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0D4256B-C747-BACD-7B04-663DB42080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9144000" cy="4541612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 Body Fat = (BF)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i="1"/>
              <a:t>	Essential &amp; non-essential fat storage predicted to be in the body.</a:t>
            </a:r>
            <a:endParaRPr lang="en-US" altLang="en-US" sz="2400"/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Essential fat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Non-essential fat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Insulates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Padding for organs</a:t>
            </a:r>
          </a:p>
        </p:txBody>
      </p:sp>
      <p:sp>
        <p:nvSpPr>
          <p:cNvPr id="128006" name="TextBox 1">
            <a:extLst>
              <a:ext uri="{FF2B5EF4-FFF2-40B4-BE49-F238E27FC236}">
                <a16:creationId xmlns:a16="http://schemas.microsoft.com/office/drawing/2014/main" id="{226AE5F7-C24E-6D93-A009-D49958D40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5" y="6407394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2</a:t>
            </a:r>
            <a:endParaRPr lang="en-US" altLang="en-US" sz="1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B4FC9-DEFA-37AA-E857-673F23643107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205201-60B1-461A-D512-B9C5BECA3B22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6BEE37E-C9ED-3E86-E814-6FBABD186336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3DC260-4132-7EB8-842F-D07D7D01BDF8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2004292-E5F2-A6DB-8FAF-042A1FB32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16188"/>
            <a:ext cx="8382000" cy="884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Body Composition Prediction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024FAE-0490-987F-30C2-BFBF9FA0616D}"/>
              </a:ext>
            </a:extLst>
          </p:cNvPr>
          <p:cNvSpPr/>
          <p:nvPr/>
        </p:nvSpPr>
        <p:spPr bwMode="auto">
          <a:xfrm>
            <a:off x="0" y="3393376"/>
            <a:ext cx="12192000" cy="365125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1C12FD07-E089-A3D0-B604-4A95DDCE9B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9144000" cy="4541612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Skinfold Assessment Terminology (cont’d)</a:t>
            </a:r>
            <a:endParaRPr lang="en-US" altLang="en-US" sz="2400">
              <a:solidFill>
                <a:srgbClr val="E82D08"/>
              </a:solidFill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Fat Weight (FW)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 i="1"/>
              <a:t>The weight of essential &amp; non-essential fat in the body</a:t>
            </a:r>
            <a:endParaRPr lang="en-US" altLang="en-US" sz="2400"/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Minimum Wrestling Weight (MWW)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Optimal Body Weight (OBW)</a:t>
            </a:r>
          </a:p>
          <a:p>
            <a:pPr lvl="1" eaLnBrk="1" hangingPunct="1">
              <a:defRPr/>
            </a:pPr>
            <a:endParaRPr lang="en-US" altLang="en-US"/>
          </a:p>
        </p:txBody>
      </p:sp>
      <p:sp>
        <p:nvSpPr>
          <p:cNvPr id="130054" name="TextBox 1">
            <a:extLst>
              <a:ext uri="{FF2B5EF4-FFF2-40B4-BE49-F238E27FC236}">
                <a16:creationId xmlns:a16="http://schemas.microsoft.com/office/drawing/2014/main" id="{120387FB-5E4B-67BE-92E5-386107E72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8" y="6407394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4</a:t>
            </a:r>
            <a:endParaRPr lang="en-US" altLang="en-US" sz="1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171F81-FED3-DB8F-B31C-B0769205E5F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5A1E9F-03F8-A94C-49F3-FA1336DE4614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B0C46F-267D-FEDA-EA70-E5E6E0DD8C6A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2C3022-749A-A7B4-EBE0-8A34519E7F15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493E90CA-A53D-57B2-4C59-0D06B3D49A62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716188"/>
            <a:ext cx="8382000" cy="884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Composition Prediction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>
            <a:extLst>
              <a:ext uri="{FF2B5EF4-FFF2-40B4-BE49-F238E27FC236}">
                <a16:creationId xmlns:a16="http://schemas.microsoft.com/office/drawing/2014/main" id="{6595A6E0-AA5B-97AC-5A1C-9698CC5628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3999" y="1600200"/>
            <a:ext cx="8229601" cy="4541611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Skinfold Assessment Terminology (cont’d)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Minimum Weight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Regression Equation(s)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Population Specificity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Biological Variability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Technical Variability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Reliability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Validity</a:t>
            </a:r>
          </a:p>
        </p:txBody>
      </p:sp>
      <p:cxnSp>
        <p:nvCxnSpPr>
          <p:cNvPr id="132115" name="Straight Connector 19">
            <a:extLst>
              <a:ext uri="{FF2B5EF4-FFF2-40B4-BE49-F238E27FC236}">
                <a16:creationId xmlns:a16="http://schemas.microsoft.com/office/drawing/2014/main" id="{B0DE9345-2B72-B787-36F9-F1028FDF7A67}"/>
              </a:ext>
            </a:extLst>
          </p:cNvPr>
          <p:cNvCxnSpPr>
            <a:cxnSpLocks/>
          </p:cNvCxnSpPr>
          <p:nvPr/>
        </p:nvCxnSpPr>
        <p:spPr bwMode="auto">
          <a:xfrm flipV="1">
            <a:off x="8452266" y="3628575"/>
            <a:ext cx="0" cy="13970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1" name="TextBox 1">
            <a:extLst>
              <a:ext uri="{FF2B5EF4-FFF2-40B4-BE49-F238E27FC236}">
                <a16:creationId xmlns:a16="http://schemas.microsoft.com/office/drawing/2014/main" id="{9B699A55-E19E-BCFC-7497-5DD9D16B4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4" y="6395362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14</a:t>
            </a:r>
            <a:endParaRPr lang="en-US" altLang="en-US" sz="1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4D5666-DE01-2A84-276F-674FE7653FDC}"/>
              </a:ext>
            </a:extLst>
          </p:cNvPr>
          <p:cNvSpPr txBox="1"/>
          <p:nvPr/>
        </p:nvSpPr>
        <p:spPr>
          <a:xfrm>
            <a:off x="6097977" y="4375731"/>
            <a:ext cx="4570017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i="1"/>
              <a:t>The attempt to make prediction calculations on representative subjects from a specific group of individuals leads to the formation of a…</a:t>
            </a:r>
          </a:p>
        </p:txBody>
      </p:sp>
      <p:cxnSp>
        <p:nvCxnSpPr>
          <p:cNvPr id="132104" name="Straight Arrow Connector 15">
            <a:extLst>
              <a:ext uri="{FF2B5EF4-FFF2-40B4-BE49-F238E27FC236}">
                <a16:creationId xmlns:a16="http://schemas.microsoft.com/office/drawing/2014/main" id="{EA97ABFE-EDFF-CAFB-0360-DEC7C1391CA7}"/>
              </a:ext>
            </a:extLst>
          </p:cNvPr>
          <p:cNvCxnSpPr>
            <a:cxnSpLocks/>
          </p:cNvCxnSpPr>
          <p:nvPr/>
        </p:nvCxnSpPr>
        <p:spPr bwMode="auto">
          <a:xfrm flipH="1">
            <a:off x="5924798" y="3628575"/>
            <a:ext cx="2527468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48F49A0-F63C-935A-9C0D-4652707D1CD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C455F6C-5D16-FC8E-A84B-26F68B6BA48B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9266C76-5EF0-BFC0-92FA-92C36595BBF8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9FABB4A-E255-61C6-E4E0-0BDF1E012FFC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FAAF2E4F-0C58-4B6B-A0DB-E0CF94A43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16188"/>
            <a:ext cx="8382000" cy="884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Body Composition Prediction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46B596F-BBB9-B554-4E27-74100DE0E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145522"/>
              </p:ext>
            </p:extLst>
          </p:nvPr>
        </p:nvGraphicFramePr>
        <p:xfrm>
          <a:off x="8312541" y="718184"/>
          <a:ext cx="2279259" cy="5148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259">
                  <a:extLst>
                    <a:ext uri="{9D8B030D-6E8A-4147-A177-3AD203B41FA5}">
                      <a16:colId xmlns:a16="http://schemas.microsoft.com/office/drawing/2014/main" val="2568955476"/>
                    </a:ext>
                  </a:extLst>
                </a:gridCol>
              </a:tblGrid>
              <a:tr h="17160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93334"/>
                  </a:ext>
                </a:extLst>
              </a:tr>
              <a:tr h="17160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438088"/>
                  </a:ext>
                </a:extLst>
              </a:tr>
              <a:tr h="17160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406318"/>
                  </a:ext>
                </a:extLst>
              </a:tr>
            </a:tbl>
          </a:graphicData>
        </a:graphic>
      </p:graphicFrame>
      <p:sp>
        <p:nvSpPr>
          <p:cNvPr id="116739" name="Rectangle 3">
            <a:extLst>
              <a:ext uri="{FF2B5EF4-FFF2-40B4-BE49-F238E27FC236}">
                <a16:creationId xmlns:a16="http://schemas.microsoft.com/office/drawing/2014/main" id="{30D610A2-2AE4-A162-0704-C777951262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31917" y="1600200"/>
            <a:ext cx="9059883" cy="4542448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Standard Instruments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Caliper standard</a:t>
            </a:r>
          </a:p>
          <a:p>
            <a:pPr lvl="3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33399"/>
              </a:buClr>
              <a:buSzPct val="55000"/>
              <a:buFont typeface="Webdings" panose="05030102010509060703" pitchFamily="18" charset="2"/>
              <a:buNone/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Lange or </a:t>
            </a:r>
            <a:r>
              <a:rPr lang="en-US" altLang="en-US" sz="2400" b="1" err="1">
                <a:solidFill>
                  <a:srgbClr val="FF0000"/>
                </a:solidFill>
              </a:rPr>
              <a:t>Harpenden</a:t>
            </a:r>
            <a:endParaRPr lang="en-US" altLang="en-US" sz="2400" b="1">
              <a:solidFill>
                <a:srgbClr val="FF0000"/>
              </a:solidFill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Site Location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Scale Certification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Standard Hydration</a:t>
            </a:r>
          </a:p>
        </p:txBody>
      </p:sp>
      <p:pic>
        <p:nvPicPr>
          <p:cNvPr id="134147" name="Picture 1">
            <a:extLst>
              <a:ext uri="{FF2B5EF4-FFF2-40B4-BE49-F238E27FC236}">
                <a16:creationId xmlns:a16="http://schemas.microsoft.com/office/drawing/2014/main" id="{C88B10D2-3568-AD2D-F506-AD0EAA041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29" y="4214771"/>
            <a:ext cx="1554162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8" name="Rectangle 2">
            <a:extLst>
              <a:ext uri="{FF2B5EF4-FFF2-40B4-BE49-F238E27FC236}">
                <a16:creationId xmlns:a16="http://schemas.microsoft.com/office/drawing/2014/main" id="{D8912076-78A4-6479-E748-6AC381DCC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1917" y="715352"/>
            <a:ext cx="9136083" cy="8848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Skinfold Assessment Standards</a:t>
            </a:r>
          </a:p>
        </p:txBody>
      </p:sp>
      <p:pic>
        <p:nvPicPr>
          <p:cNvPr id="134149" name="Picture 5" descr="Image result for Harpenden Skinfold Calipers">
            <a:extLst>
              <a:ext uri="{FF2B5EF4-FFF2-40B4-BE49-F238E27FC236}">
                <a16:creationId xmlns:a16="http://schemas.microsoft.com/office/drawing/2014/main" id="{99AB9340-4FEA-8D64-4F53-44EA4BB7D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0"/>
          <a:stretch>
            <a:fillRect/>
          </a:stretch>
        </p:blipFill>
        <p:spPr bwMode="auto">
          <a:xfrm>
            <a:off x="8496300" y="2686104"/>
            <a:ext cx="196890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0" name="Picture 9" descr="Image result for Lange Skinfold Calipers">
            <a:extLst>
              <a:ext uri="{FF2B5EF4-FFF2-40B4-BE49-F238E27FC236}">
                <a16:creationId xmlns:a16="http://schemas.microsoft.com/office/drawing/2014/main" id="{B69FB428-EC15-0B65-32AA-BF97AEEBE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b="16000"/>
          <a:stretch>
            <a:fillRect/>
          </a:stretch>
        </p:blipFill>
        <p:spPr bwMode="auto">
          <a:xfrm>
            <a:off x="8571510" y="952500"/>
            <a:ext cx="1905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2" name="TextBox 1">
            <a:extLst>
              <a:ext uri="{FF2B5EF4-FFF2-40B4-BE49-F238E27FC236}">
                <a16:creationId xmlns:a16="http://schemas.microsoft.com/office/drawing/2014/main" id="{7EBC897D-763B-C0C3-2AC1-3F4D4F0BD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6" y="6407397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8</a:t>
            </a:r>
            <a:endParaRPr lang="en-US" altLang="en-US" sz="1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25C506-6DC2-0687-5B79-BD75B2C890B4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A5EAC22-F3C1-53F1-1FE3-E6DCFB2E8963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65039-8FDC-DD32-08F7-0955B37CE726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29DB597-294D-3882-213A-558B5D28CE86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CC78701-7F78-0590-C7F8-B15770C1E054}"/>
              </a:ext>
            </a:extLst>
          </p:cNvPr>
          <p:cNvPicPr/>
          <p:nvPr/>
        </p:nvPicPr>
        <p:blipFill rotWithShape="1">
          <a:blip r:embed="rId3"/>
          <a:srcRect l="33392" t="23291" r="34259"/>
          <a:stretch/>
        </p:blipFill>
        <p:spPr bwMode="auto">
          <a:xfrm>
            <a:off x="7190881" y="1609100"/>
            <a:ext cx="3438525" cy="44196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226" name="Rectangle 2">
            <a:extLst>
              <a:ext uri="{FF2B5EF4-FFF2-40B4-BE49-F238E27FC236}">
                <a16:creationId xmlns:a16="http://schemas.microsoft.com/office/drawing/2014/main" id="{7DC65793-E4E1-6ED7-1584-8383277B3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694706"/>
            <a:ext cx="9179626" cy="896588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Conducting the “Alpha Weigh-In” </a:t>
            </a:r>
            <a:r>
              <a:rPr lang="en-US" altLang="en-US" sz="3200" b="1" i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(the Stations)</a:t>
            </a:r>
          </a:p>
        </p:txBody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443655E9-1B4B-82E2-F4BE-506C2A19E2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591294"/>
            <a:ext cx="6099958" cy="4572000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b="1"/>
              <a:t>1.</a:t>
            </a:r>
            <a:r>
              <a:rPr lang="en-US" altLang="en-US" sz="2400"/>
              <a:t> Data completion form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b="1"/>
              <a:t>2.</a:t>
            </a:r>
            <a:r>
              <a:rPr lang="en-US" altLang="en-US" sz="2400"/>
              <a:t> Hydration status –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i="1"/>
              <a:t>	specific gravity of urine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b="1"/>
              <a:t>3. </a:t>
            </a:r>
            <a:r>
              <a:rPr lang="en-US" altLang="en-US" sz="2400"/>
              <a:t>Weight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b="1"/>
              <a:t>4.</a:t>
            </a:r>
            <a:r>
              <a:rPr lang="en-US" altLang="en-US" sz="2400"/>
              <a:t> Skinfold measurement verification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b="1"/>
              <a:t>5.</a:t>
            </a:r>
            <a:r>
              <a:rPr lang="en-US" altLang="en-US" sz="2400"/>
              <a:t> Data verification &amp; entry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B1772C-7B9F-F747-35BD-5E70686EBA70}"/>
              </a:ext>
            </a:extLst>
          </p:cNvPr>
          <p:cNvCxnSpPr>
            <a:cxnSpLocks/>
          </p:cNvCxnSpPr>
          <p:nvPr/>
        </p:nvCxnSpPr>
        <p:spPr bwMode="auto">
          <a:xfrm>
            <a:off x="4867893" y="2622468"/>
            <a:ext cx="2435432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9B900F1-EB7C-1A1B-2690-24255E4168D0}"/>
              </a:ext>
            </a:extLst>
          </p:cNvPr>
          <p:cNvSpPr txBox="1"/>
          <p:nvPr/>
        </p:nvSpPr>
        <p:spPr>
          <a:xfrm>
            <a:off x="1806778" y="2675900"/>
            <a:ext cx="538410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>
                <a:solidFill>
                  <a:srgbClr val="FF0000"/>
                </a:solidFill>
              </a:rPr>
              <a:t>Assistant may fill in name, school, gender and grade portions…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1F6DFF-A295-F0F0-FEB3-8E3FFA9809FD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325893-A1D6-8CC0-2731-83BE1185E614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4AB6DD0-90A3-1B7E-6043-34C910E52417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CEF66F-7881-9F7F-A9FE-4AE6257E0468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4">
            <a:extLst>
              <a:ext uri="{FF2B5EF4-FFF2-40B4-BE49-F238E27FC236}">
                <a16:creationId xmlns:a16="http://schemas.microsoft.com/office/drawing/2014/main" id="{9AA6CA5D-5B27-3650-915F-D1ED37B5F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0870" y="2610596"/>
            <a:ext cx="3733800" cy="11128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AAF4D90C-D204-D29D-EDD9-D9F0EE0486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15045"/>
            <a:ext cx="5185558" cy="450385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/>
              <a:t>Site Selection and Identification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Anatomical Position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b="1" u="sng">
                <a:solidFill>
                  <a:srgbClr val="FF0000"/>
                </a:solidFill>
              </a:rPr>
              <a:t>RIGHT</a:t>
            </a:r>
            <a:r>
              <a:rPr lang="en-US" altLang="en-US" sz="2400">
                <a:solidFill>
                  <a:srgbClr val="FF0000"/>
                </a:solidFill>
              </a:rPr>
              <a:t> Side Assessment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Site Identification</a:t>
            </a:r>
          </a:p>
          <a:p>
            <a:pPr lvl="3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400" b="1">
                <a:solidFill>
                  <a:srgbClr val="333399"/>
                </a:solidFill>
              </a:rPr>
              <a:t>Triceps</a:t>
            </a:r>
          </a:p>
          <a:p>
            <a:pPr lvl="3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400" b="1">
                <a:solidFill>
                  <a:srgbClr val="333399"/>
                </a:solidFill>
              </a:rPr>
              <a:t>Subscapular</a:t>
            </a:r>
          </a:p>
          <a:p>
            <a:pPr lvl="3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400" b="1">
                <a:solidFill>
                  <a:srgbClr val="333399"/>
                </a:solidFill>
              </a:rPr>
              <a:t>Abdominal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Site </a:t>
            </a:r>
            <a:r>
              <a:rPr lang="en-US" altLang="en-US" sz="2400" b="1">
                <a:solidFill>
                  <a:srgbClr val="FF0000"/>
                </a:solidFill>
              </a:rPr>
              <a:t>ROTATION</a:t>
            </a:r>
            <a:r>
              <a:rPr lang="en-US" altLang="en-US" sz="2400">
                <a:solidFill>
                  <a:srgbClr val="FF0000"/>
                </a:solidFill>
              </a:rPr>
              <a:t> across sites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2C7F75A-AD03-ADDD-4230-F9239C34C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39102"/>
            <a:ext cx="8614558" cy="82611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Skinfold Assessment Standards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EA23EE-8F82-6027-B80D-9396613AB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559169"/>
              </p:ext>
            </p:extLst>
          </p:nvPr>
        </p:nvGraphicFramePr>
        <p:xfrm>
          <a:off x="6984670" y="2534396"/>
          <a:ext cx="3733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TRI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ABD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1854DE-6D09-B251-49AF-1CF4E139788A}"/>
              </a:ext>
            </a:extLst>
          </p:cNvPr>
          <p:cNvCxnSpPr/>
          <p:nvPr/>
        </p:nvCxnSpPr>
        <p:spPr bwMode="auto">
          <a:xfrm>
            <a:off x="8770608" y="2732834"/>
            <a:ext cx="0" cy="762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FFFFDAA-DA00-9D32-1A27-F6B4EEAF469A}"/>
              </a:ext>
            </a:extLst>
          </p:cNvPr>
          <p:cNvCxnSpPr/>
          <p:nvPr/>
        </p:nvCxnSpPr>
        <p:spPr bwMode="auto">
          <a:xfrm>
            <a:off x="9685008" y="2732834"/>
            <a:ext cx="0" cy="762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107C8F-2893-6F64-9131-18BCF6A95793}"/>
              </a:ext>
            </a:extLst>
          </p:cNvPr>
          <p:cNvCxnSpPr/>
          <p:nvPr/>
        </p:nvCxnSpPr>
        <p:spPr bwMode="auto">
          <a:xfrm>
            <a:off x="10529933" y="2732834"/>
            <a:ext cx="0" cy="762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43BAD8-3994-E51F-3A9D-053B18920AFB}"/>
              </a:ext>
            </a:extLst>
          </p:cNvPr>
          <p:cNvCxnSpPr>
            <a:cxnSpLocks/>
          </p:cNvCxnSpPr>
          <p:nvPr/>
        </p:nvCxnSpPr>
        <p:spPr bwMode="auto">
          <a:xfrm flipV="1">
            <a:off x="8882743" y="2732834"/>
            <a:ext cx="311727" cy="66992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4764A36-89C9-1855-22BD-19C9FB9C985E}"/>
              </a:ext>
            </a:extLst>
          </p:cNvPr>
          <p:cNvCxnSpPr>
            <a:cxnSpLocks/>
          </p:cNvCxnSpPr>
          <p:nvPr/>
        </p:nvCxnSpPr>
        <p:spPr bwMode="auto">
          <a:xfrm flipV="1">
            <a:off x="9797143" y="2732834"/>
            <a:ext cx="311727" cy="69616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sp>
        <p:nvSpPr>
          <p:cNvPr id="138272" name="Rectangle 14">
            <a:extLst>
              <a:ext uri="{FF2B5EF4-FFF2-40B4-BE49-F238E27FC236}">
                <a16:creationId xmlns:a16="http://schemas.microsoft.com/office/drawing/2014/main" id="{2F6BD3DF-9377-41A1-0256-7822DFEB5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0870" y="4012360"/>
            <a:ext cx="3733800" cy="11128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F8AD99E-CD87-CEEA-FAF6-4F392CEB0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128476"/>
              </p:ext>
            </p:extLst>
          </p:nvPr>
        </p:nvGraphicFramePr>
        <p:xfrm>
          <a:off x="6984670" y="3936160"/>
          <a:ext cx="3733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TRI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sng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ABD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sng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sng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sng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2946F30-53F6-A05B-5EAB-E8913A2577E0}"/>
              </a:ext>
            </a:extLst>
          </p:cNvPr>
          <p:cNvCxnSpPr/>
          <p:nvPr/>
        </p:nvCxnSpPr>
        <p:spPr bwMode="auto">
          <a:xfrm>
            <a:off x="8770608" y="4134596"/>
            <a:ext cx="0" cy="381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EF32C39-D4B0-BE0A-4160-DF2AEC4AA819}"/>
              </a:ext>
            </a:extLst>
          </p:cNvPr>
          <p:cNvCxnSpPr/>
          <p:nvPr/>
        </p:nvCxnSpPr>
        <p:spPr bwMode="auto">
          <a:xfrm>
            <a:off x="9685008" y="4134596"/>
            <a:ext cx="0" cy="381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D2B942D-1D44-7EB5-09AE-CC4FAEBFD857}"/>
              </a:ext>
            </a:extLst>
          </p:cNvPr>
          <p:cNvCxnSpPr/>
          <p:nvPr/>
        </p:nvCxnSpPr>
        <p:spPr bwMode="auto">
          <a:xfrm>
            <a:off x="10541808" y="4134596"/>
            <a:ext cx="0" cy="381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273ACDD-3266-214E-5141-A63F54386E92}"/>
              </a:ext>
            </a:extLst>
          </p:cNvPr>
          <p:cNvCxnSpPr/>
          <p:nvPr/>
        </p:nvCxnSpPr>
        <p:spPr bwMode="auto">
          <a:xfrm flipV="1">
            <a:off x="8809462" y="4134596"/>
            <a:ext cx="457200" cy="381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573DDF9-37E3-CE08-9747-B9AC59323B21}"/>
              </a:ext>
            </a:extLst>
          </p:cNvPr>
          <p:cNvCxnSpPr/>
          <p:nvPr/>
        </p:nvCxnSpPr>
        <p:spPr bwMode="auto">
          <a:xfrm flipV="1">
            <a:off x="9763966" y="4134596"/>
            <a:ext cx="381000" cy="381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pic>
        <p:nvPicPr>
          <p:cNvPr id="138300" name="Picture 7" descr="Image result for Male Symbol">
            <a:extLst>
              <a:ext uri="{FF2B5EF4-FFF2-40B4-BE49-F238E27FC236}">
                <a16:creationId xmlns:a16="http://schemas.microsoft.com/office/drawing/2014/main" id="{50FB82C8-F017-7AB4-886C-9EA0BB529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70" y="283919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301" name="Picture 9" descr="Image result for Female Symbol">
            <a:extLst>
              <a:ext uri="{FF2B5EF4-FFF2-40B4-BE49-F238E27FC236}">
                <a16:creationId xmlns:a16="http://schemas.microsoft.com/office/drawing/2014/main" id="{A78B0BB3-8550-3ECF-864C-07F13AA9E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70" y="428699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303" name="TextBox 1">
            <a:extLst>
              <a:ext uri="{FF2B5EF4-FFF2-40B4-BE49-F238E27FC236}">
                <a16:creationId xmlns:a16="http://schemas.microsoft.com/office/drawing/2014/main" id="{94C3AA93-FB3D-1EA4-8232-E23B0E0A4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4" y="6395368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28</a:t>
            </a:r>
            <a:endParaRPr lang="en-US" altLang="en-US" sz="10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661CEB-374E-0489-8A46-15EF3939342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C1605D7-28A9-7009-602D-5AD3DD0BB4A9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C8602C3-D0C1-9E90-1932-9126D466B979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4885B89-64BF-2180-AEAE-36C8EA17665C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>
            <a:extLst>
              <a:ext uri="{FF2B5EF4-FFF2-40B4-BE49-F238E27FC236}">
                <a16:creationId xmlns:a16="http://schemas.microsoft.com/office/drawing/2014/main" id="{5A4314CC-6620-D166-86F3-A00BD4E6BB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63584" y="1591294"/>
            <a:ext cx="9064832" cy="4657107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/>
              <a:t>The Weight Monitoring Program or “skinfold” process which determines a wrestler’s lowest minimum weight has the student’s </a:t>
            </a:r>
            <a:r>
              <a:rPr lang="en-US" altLang="en-US" sz="2200" b="1"/>
              <a:t>health &amp; safety </a:t>
            </a:r>
            <a:r>
              <a:rPr lang="en-US" altLang="en-US" sz="2200"/>
              <a:t>at the forefront. This process is based on gender </a:t>
            </a:r>
            <a:r>
              <a:rPr lang="en-US" altLang="en-US" sz="2200" b="1">
                <a:solidFill>
                  <a:srgbClr val="FF0000"/>
                </a:solidFill>
              </a:rPr>
              <a:t>biology</a:t>
            </a:r>
            <a:r>
              <a:rPr lang="en-US" altLang="en-US" sz="2200"/>
              <a:t> as opposed to gender identification.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/>
              <a:t>Females who identify as males will be assessed as females in order to keep the student healthy and safe with a body fat level not to be below </a:t>
            </a:r>
            <a:r>
              <a:rPr lang="en-US" altLang="en-US" sz="2200" b="1">
                <a:solidFill>
                  <a:srgbClr val="FF0000"/>
                </a:solidFill>
              </a:rPr>
              <a:t>12%</a:t>
            </a:r>
            <a:r>
              <a:rPr lang="en-US" altLang="en-US" sz="2200"/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/>
              <a:t>A student who identifies as a gender other than the one on their birth certificate and has begun hormone therapy and has additional supporting documentation </a:t>
            </a:r>
            <a:r>
              <a:rPr lang="en-US" altLang="en-US" sz="2200" i="1"/>
              <a:t>(driver’s license, school records, physical form, etc.),</a:t>
            </a:r>
            <a:r>
              <a:rPr lang="en-US" altLang="en-US" sz="2200"/>
              <a:t> may make a request to the MHSAA to be assessed using their identified gender’s requirements in regard to the skinfold assessment.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42A9F00-7D66-0C4C-F436-5F1A12944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715352"/>
            <a:ext cx="9028216" cy="87594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Skinfold Assessment Standards: Transgender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558F32-9E2E-AC22-1480-30B89D819CA2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2BB634-93F7-BB08-FB0D-CD160FEBE05F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D25A5FA-F792-F18D-ABAF-EA01853F0619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0AA0AED-1AD7-D03A-3D94-D7CFE87D1C04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>
            <a:extLst>
              <a:ext uri="{FF2B5EF4-FFF2-40B4-BE49-F238E27FC236}">
                <a16:creationId xmlns:a16="http://schemas.microsoft.com/office/drawing/2014/main" id="{781A7F35-480E-FB03-0149-71F5B4AE99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565212"/>
            <a:ext cx="8462158" cy="4645583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Sites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Identify &amp; mark sites </a:t>
            </a:r>
            <a:r>
              <a:rPr lang="en-US" altLang="en-US" sz="2400">
                <a:solidFill>
                  <a:srgbClr val="FF0000"/>
                </a:solidFill>
              </a:rPr>
              <a:t>(</a:t>
            </a:r>
            <a:r>
              <a:rPr lang="en-US" altLang="en-US" sz="2400" u="sng">
                <a:solidFill>
                  <a:srgbClr val="FF0000"/>
                </a:solidFill>
              </a:rPr>
              <a:t>RIGHT</a:t>
            </a:r>
            <a:r>
              <a:rPr lang="en-US" altLang="en-US" sz="2400">
                <a:solidFill>
                  <a:srgbClr val="FF0000"/>
                </a:solidFill>
              </a:rPr>
              <a:t>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PALPATE</a:t>
            </a:r>
            <a:r>
              <a:rPr lang="en-US" altLang="en-US" sz="2400">
                <a:solidFill>
                  <a:srgbClr val="E82D08"/>
                </a:solidFill>
              </a:rPr>
              <a:t> </a:t>
            </a:r>
            <a:r>
              <a:rPr lang="en-US" altLang="en-US" sz="2400" i="1"/>
              <a:t>(</a:t>
            </a:r>
            <a:r>
              <a:rPr lang="en-US" sz="2400" i="1"/>
              <a:t>examine by touch, especially for medical purposes) </a:t>
            </a:r>
            <a:r>
              <a:rPr lang="en-US" altLang="en-US" sz="2400"/>
              <a:t>site gently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Elevate skinfold &amp; fat under it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Use thumb and index finger of </a:t>
            </a:r>
            <a:r>
              <a:rPr lang="en-US" altLang="en-US" sz="2400" b="1" u="sng">
                <a:solidFill>
                  <a:srgbClr val="FF0000"/>
                </a:solidFill>
              </a:rPr>
              <a:t>LEFT</a:t>
            </a:r>
            <a:r>
              <a:rPr lang="en-US" altLang="en-US" sz="2400">
                <a:solidFill>
                  <a:srgbClr val="FF0000"/>
                </a:solidFill>
              </a:rPr>
              <a:t> hand</a:t>
            </a:r>
          </a:p>
        </p:txBody>
      </p:sp>
      <p:sp>
        <p:nvSpPr>
          <p:cNvPr id="142341" name="TextBox 1">
            <a:extLst>
              <a:ext uri="{FF2B5EF4-FFF2-40B4-BE49-F238E27FC236}">
                <a16:creationId xmlns:a16="http://schemas.microsoft.com/office/drawing/2014/main" id="{06B38C75-EDA9-71E6-A364-C89BD1DF2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5710" y="6400795"/>
            <a:ext cx="838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28 / 39 / 40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D748C7-924C-F480-09E9-4919507CD086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9222C6-732B-3EAA-3671-8CC50DA86848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B56E39-9513-1A91-85FE-D34BEB0C8526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0C4D289-C862-CCE4-61C9-CE93CF97F084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E9D8DEA-4FCD-5A27-2947-B90AF873C3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39102"/>
            <a:ext cx="8614558" cy="82611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Skinfold Assessment Standards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>
            <a:extLst>
              <a:ext uri="{FF2B5EF4-FFF2-40B4-BE49-F238E27FC236}">
                <a16:creationId xmlns:a16="http://schemas.microsoft.com/office/drawing/2014/main" id="{6B3254D0-723A-861F-7F1D-EC7560AC4B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612712"/>
            <a:ext cx="9120249" cy="4553686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Skinfold Sites (</a:t>
            </a:r>
            <a:r>
              <a:rPr lang="en-US" altLang="en-US" sz="2400" u="sng"/>
              <a:t>RIGHT</a:t>
            </a:r>
            <a:r>
              <a:rPr lang="en-US" altLang="en-US" sz="2400"/>
              <a:t> side – rotate across)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b="1">
                <a:solidFill>
                  <a:srgbClr val="333399"/>
                </a:solidFill>
              </a:rPr>
              <a:t>Triceps</a:t>
            </a:r>
            <a:r>
              <a:rPr lang="en-US" altLang="en-US" sz="2400">
                <a:solidFill>
                  <a:srgbClr val="E82D08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= VERTICAL, posterior mid-way between the AC joint and elbow olecranon process and mid-way between the medial and lateral tissue of the triceps (|)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b="1">
                <a:solidFill>
                  <a:srgbClr val="333399"/>
                </a:solidFill>
              </a:rPr>
              <a:t>Subscapular</a:t>
            </a:r>
            <a:r>
              <a:rPr lang="en-US" altLang="en-US" sz="2400">
                <a:solidFill>
                  <a:srgbClr val="E82D08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= DIAGONAL axis 1 cm below INFERIOR angle 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of scapula (\)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b="1">
                <a:solidFill>
                  <a:srgbClr val="333399"/>
                </a:solidFill>
              </a:rPr>
              <a:t>Abdominal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FF0000"/>
                </a:solidFill>
              </a:rPr>
              <a:t>= VERTICAL, anterior 3 cm lateral &amp; 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1 cm below the umbilicus (|)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3F3796-EC4D-E8EE-BA7C-E5B50D1189F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5B3F51-0CC1-C339-9671-850FC40AD616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D7EC487-A114-D307-76AA-C7AD80F99BD6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87E6F39-ACD2-1EDD-8DA6-FAE346C36AD5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D875517-77BC-37A6-A087-010065CEC728}"/>
              </a:ext>
            </a:extLst>
          </p:cNvPr>
          <p:cNvSpPr txBox="1">
            <a:spLocks noChangeArrowheads="1"/>
          </p:cNvSpPr>
          <p:nvPr/>
        </p:nvSpPr>
        <p:spPr>
          <a:xfrm>
            <a:off x="1520042" y="739102"/>
            <a:ext cx="8614558" cy="826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Skinfold Assessment Standards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4" descr="DSC00642">
            <a:extLst>
              <a:ext uri="{FF2B5EF4-FFF2-40B4-BE49-F238E27FC236}">
                <a16:creationId xmlns:a16="http://schemas.microsoft.com/office/drawing/2014/main" id="{6CF334CC-6FDD-1D24-6A70-85964614986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37" b="24435"/>
          <a:stretch>
            <a:fillRect/>
          </a:stretch>
        </p:blipFill>
        <p:spPr>
          <a:xfrm>
            <a:off x="1526066" y="762000"/>
            <a:ext cx="3930650" cy="5181600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23" name="Rectangle 3">
            <a:extLst>
              <a:ext uri="{FF2B5EF4-FFF2-40B4-BE49-F238E27FC236}">
                <a16:creationId xmlns:a16="http://schemas.microsoft.com/office/drawing/2014/main" id="{73D02920-9257-5532-3058-68BACF0C4BA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0614" y="1626919"/>
            <a:ext cx="5379785" cy="452867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TRICEPS</a:t>
            </a:r>
            <a:endParaRPr lang="en-US" altLang="en-US" sz="240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VERTICAL</a:t>
            </a:r>
            <a:endParaRPr lang="en-US" altLang="en-US" sz="2400">
              <a:solidFill>
                <a:srgbClr val="333399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Posterior mid-way between AC joint and elbow olecranon process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Mid-way between medial   and lateral tissue of triceps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4ABD4F1-D06D-4020-500C-FFE370D6C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0" y="715352"/>
            <a:ext cx="4572000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  <p:sp>
        <p:nvSpPr>
          <p:cNvPr id="146438" name="TextBox 1">
            <a:extLst>
              <a:ext uri="{FF2B5EF4-FFF2-40B4-BE49-F238E27FC236}">
                <a16:creationId xmlns:a16="http://schemas.microsoft.com/office/drawing/2014/main" id="{59EB22EC-69F3-AF0B-40D4-2F8F98368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1" y="6407398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36</a:t>
            </a:r>
            <a:endParaRPr lang="en-US" altLang="en-US" sz="1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16D238-9231-64F7-49E8-A5DF90299CEF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616C72-A7F0-BA2F-7A60-AD2FF4A2E8DF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E8078E3-0D48-78D5-A07D-BF72A51D5833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13F3FB-BF3E-ABBF-F205-CC667CB918FD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82B2F363-745A-A922-68B6-03B7A42F7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917" y="685800"/>
            <a:ext cx="8678883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 Training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C7268FE3-D345-A249-7CE1-5FEDA2784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917" y="1600200"/>
            <a:ext cx="9128166" cy="4572000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Emphasis should be placed on </a:t>
            </a:r>
            <a:r>
              <a:rPr lang="en-US" altLang="en-US" sz="2400" b="1" cap="all">
                <a:solidFill>
                  <a:srgbClr val="00B050"/>
                </a:solidFill>
              </a:rPr>
              <a:t>training, </a:t>
            </a:r>
            <a:r>
              <a:rPr lang="en-US" altLang="en-US" sz="2400" b="1" i="1" u="sng" cap="all">
                <a:solidFill>
                  <a:srgbClr val="FF0000"/>
                </a:solidFill>
              </a:rPr>
              <a:t>NOT</a:t>
            </a:r>
            <a:r>
              <a:rPr lang="en-US" altLang="en-US" sz="2400" b="1" i="1" cap="all">
                <a:solidFill>
                  <a:srgbClr val="FF0000"/>
                </a:solidFill>
              </a:rPr>
              <a:t> </a:t>
            </a:r>
            <a:r>
              <a:rPr lang="en-US" altLang="en-US" sz="2400" b="1" i="1" u="sng" cap="all">
                <a:solidFill>
                  <a:srgbClr val="FF0000"/>
                </a:solidFill>
              </a:rPr>
              <a:t>weight</a:t>
            </a:r>
            <a:r>
              <a:rPr lang="en-US" altLang="en-US" sz="2400" b="1" i="1" cap="all">
                <a:solidFill>
                  <a:srgbClr val="FF0000"/>
                </a:solidFill>
              </a:rPr>
              <a:t> </a:t>
            </a:r>
            <a:r>
              <a:rPr lang="en-US" altLang="en-US" sz="2400" b="1" i="1" u="sng" cap="all">
                <a:solidFill>
                  <a:srgbClr val="FF0000"/>
                </a:solidFill>
              </a:rPr>
              <a:t>loss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Emphasis on lifelong healthy living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Consequences of dehydration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93EF8A-CE22-6616-E477-74D0448786BE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330C58-C4A6-9A20-E6C4-01105F910647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48AE11-3A96-0CC4-8A75-9EC8F4B6594A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C322E85-3FDC-AC9B-7D2F-7D9227C5DC61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8" name="Picture 5" descr="DSC00643">
            <a:extLst>
              <a:ext uri="{FF2B5EF4-FFF2-40B4-BE49-F238E27FC236}">
                <a16:creationId xmlns:a16="http://schemas.microsoft.com/office/drawing/2014/main" id="{06414ABF-D86F-9B4B-2FD8-6D079C18E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11667"/>
          <a:stretch/>
        </p:blipFill>
        <p:spPr bwMode="auto">
          <a:xfrm>
            <a:off x="1527960" y="1600201"/>
            <a:ext cx="4038600" cy="3751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481BCAA2-0099-547E-3168-E477AA0CC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626919"/>
            <a:ext cx="5454399" cy="451572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kern="0"/>
              <a:t>TRICEPS</a:t>
            </a:r>
            <a:endParaRPr lang="en-US" altLang="en-US" sz="2400" ker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kern="0">
                <a:solidFill>
                  <a:srgbClr val="FF0000"/>
                </a:solidFill>
              </a:rPr>
              <a:t>VERTICAL</a:t>
            </a:r>
            <a:endParaRPr lang="en-US" altLang="en-US" sz="2400" kern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kern="0"/>
              <a:t>Posterior mid-way between AC joint and elbow olecranon process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kern="0"/>
              <a:t>Mid-way between medial and lateral tissue of triceps</a:t>
            </a:r>
            <a:endParaRPr lang="en-US" altLang="en-US" sz="2000" kern="0"/>
          </a:p>
        </p:txBody>
      </p:sp>
      <p:sp>
        <p:nvSpPr>
          <p:cNvPr id="148486" name="TextBox 1">
            <a:extLst>
              <a:ext uri="{FF2B5EF4-FFF2-40B4-BE49-F238E27FC236}">
                <a16:creationId xmlns:a16="http://schemas.microsoft.com/office/drawing/2014/main" id="{E3D551C7-5C64-507F-43E4-381B9E265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6" y="6407396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36</a:t>
            </a:r>
            <a:endParaRPr lang="en-US" altLang="en-US" sz="1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F5C00C-C104-2FAE-2A7E-0EF55A9BE56D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F38CA24-258B-7342-E175-366E0AAB75B7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BFD3AA-3301-25A2-0ABD-A53555903564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DC2B0A7-6372-15BE-F9A4-67FDEC8CE34C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4857EC5-98A3-0232-F941-F29D9A697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0" y="715352"/>
            <a:ext cx="4572000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4">
            <a:extLst>
              <a:ext uri="{FF2B5EF4-FFF2-40B4-BE49-F238E27FC236}">
                <a16:creationId xmlns:a16="http://schemas.microsoft.com/office/drawing/2014/main" id="{FEDC3033-ED71-0932-9893-76AB0C5F62C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5999" y="1626919"/>
            <a:ext cx="5454399" cy="451572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SUBSCAPULAR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Diagonal</a:t>
            </a: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/>
              <a:t>fold taken 1 cm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below the INFERIOR angle of the scapula </a:t>
            </a:r>
          </a:p>
        </p:txBody>
      </p:sp>
      <p:pic>
        <p:nvPicPr>
          <p:cNvPr id="141316" name="Picture 5" descr="DSC00644">
            <a:extLst>
              <a:ext uri="{FF2B5EF4-FFF2-40B4-BE49-F238E27FC236}">
                <a16:creationId xmlns:a16="http://schemas.microsoft.com/office/drawing/2014/main" id="{09EDF2D5-26F2-7BB5-CCFE-5877B2EEA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870" y="2066309"/>
            <a:ext cx="4098097" cy="30742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1321" name="Picture 9" descr="Image result for Xray &quot;R&quot; tab">
            <a:extLst>
              <a:ext uri="{FF2B5EF4-FFF2-40B4-BE49-F238E27FC236}">
                <a16:creationId xmlns:a16="http://schemas.microsoft.com/office/drawing/2014/main" id="{C7EF8B06-F2DB-1B5F-2771-B1AF88823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54859" t="6133" r="5417" b="3377"/>
          <a:stretch/>
        </p:blipFill>
        <p:spPr bwMode="auto">
          <a:xfrm>
            <a:off x="4989906" y="3915364"/>
            <a:ext cx="668475" cy="203477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0535" name="TextBox 1">
            <a:extLst>
              <a:ext uri="{FF2B5EF4-FFF2-40B4-BE49-F238E27FC236}">
                <a16:creationId xmlns:a16="http://schemas.microsoft.com/office/drawing/2014/main" id="{C5259835-C351-0547-6E48-C3170C8A0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79" y="6407399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37</a:t>
            </a:r>
            <a:endParaRPr lang="en-US" altLang="en-US" sz="1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DE391F-1EFE-29B6-33DF-155AEE25281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7DE5F4-62B8-1978-FC98-8CD47DD6B40A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9C41A83-CA4E-D8E5-86EC-AB44B3E56B54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DFE854B-C8AE-94CD-A8DC-E991DE9C24C2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A3ABFCCB-B4FC-EDDC-DD25-F241C9DC1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0" y="715352"/>
            <a:ext cx="4572000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4">
            <a:extLst>
              <a:ext uri="{FF2B5EF4-FFF2-40B4-BE49-F238E27FC236}">
                <a16:creationId xmlns:a16="http://schemas.microsoft.com/office/drawing/2014/main" id="{32A751AD-248C-14BF-ADF1-C2DC08D7598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096000" y="1626919"/>
            <a:ext cx="5454399" cy="4515729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Measure &amp; Mark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ABDOMINAL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/>
              <a:t>3 cm lateral to naval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/>
              <a:t>1 cm inferior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b="1">
                <a:solidFill>
                  <a:srgbClr val="FF0000"/>
                </a:solidFill>
              </a:rPr>
              <a:t>VERTICAL</a:t>
            </a:r>
            <a:r>
              <a:rPr lang="en-US" altLang="en-US">
                <a:solidFill>
                  <a:srgbClr val="002060"/>
                </a:solidFill>
              </a:rPr>
              <a:t> </a:t>
            </a:r>
            <a:r>
              <a:rPr lang="en-US" altLang="en-US"/>
              <a:t>fold</a:t>
            </a:r>
          </a:p>
        </p:txBody>
      </p:sp>
      <p:pic>
        <p:nvPicPr>
          <p:cNvPr id="143365" name="Picture 5" descr="belly #1">
            <a:extLst>
              <a:ext uri="{FF2B5EF4-FFF2-40B4-BE49-F238E27FC236}">
                <a16:creationId xmlns:a16="http://schemas.microsoft.com/office/drawing/2014/main" id="{465A11B7-FFC7-F22B-E515-A6F200972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7961" y="1745675"/>
            <a:ext cx="4319588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2581" name="Picture 10" descr="Image result for Question Mark">
            <a:extLst>
              <a:ext uri="{FF2B5EF4-FFF2-40B4-BE49-F238E27FC236}">
                <a16:creationId xmlns:a16="http://schemas.microsoft.com/office/drawing/2014/main" id="{F81C4721-E357-52BC-38B3-DBF89B76C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643" y="4724401"/>
            <a:ext cx="1243012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3" name="TextBox 1">
            <a:extLst>
              <a:ext uri="{FF2B5EF4-FFF2-40B4-BE49-F238E27FC236}">
                <a16:creationId xmlns:a16="http://schemas.microsoft.com/office/drawing/2014/main" id="{42B2ED21-1DC7-82DE-7C9E-BA0F163AC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1" y="6407399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38</a:t>
            </a:r>
            <a:endParaRPr lang="en-US" altLang="en-US" sz="1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316875-2D83-400C-FF1D-475DC1C326AE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A18882-4F9A-3354-D5B2-75314C03BEE3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415866F-A364-F9BB-394C-BB016C5E1853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BD88B94-4FD3-BCF5-3DA1-63BDB0C10776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9403D741-906C-9B4B-EB55-25F16B2A0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0" y="715352"/>
            <a:ext cx="4572000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4" descr="belly #2">
            <a:extLst>
              <a:ext uri="{FF2B5EF4-FFF2-40B4-BE49-F238E27FC236}">
                <a16:creationId xmlns:a16="http://schemas.microsoft.com/office/drawing/2014/main" id="{4A90273F-F046-E7BA-95EF-DFE79547529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9219" y="2018804"/>
            <a:ext cx="4116777" cy="308758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5412" name="Rectangle 3">
            <a:extLst>
              <a:ext uri="{FF2B5EF4-FFF2-40B4-BE49-F238E27FC236}">
                <a16:creationId xmlns:a16="http://schemas.microsoft.com/office/drawing/2014/main" id="{5F24AD04-E2CA-C335-84E7-3820A6C9269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626919"/>
            <a:ext cx="5454399" cy="4515729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Site Determined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ABDOMINAL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/>
              <a:t>3 cm lateral to naval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/>
              <a:t>1 cm inferior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b="1">
                <a:solidFill>
                  <a:srgbClr val="FF0000"/>
                </a:solidFill>
              </a:rPr>
              <a:t>VERTICAL</a:t>
            </a:r>
            <a:r>
              <a:rPr lang="en-US" altLang="en-US">
                <a:solidFill>
                  <a:srgbClr val="002060"/>
                </a:solidFill>
              </a:rPr>
              <a:t> </a:t>
            </a:r>
            <a:r>
              <a:rPr lang="en-US" altLang="en-US"/>
              <a:t>fold</a:t>
            </a:r>
          </a:p>
        </p:txBody>
      </p:sp>
      <p:pic>
        <p:nvPicPr>
          <p:cNvPr id="154628" name="Picture 10" descr="Image result for Question Mark">
            <a:extLst>
              <a:ext uri="{FF2B5EF4-FFF2-40B4-BE49-F238E27FC236}">
                <a16:creationId xmlns:a16="http://schemas.microsoft.com/office/drawing/2014/main" id="{E3BC9558-5867-4712-45C3-344F0DC77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33" y="4463147"/>
            <a:ext cx="1243012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31" name="TextBox 1">
            <a:extLst>
              <a:ext uri="{FF2B5EF4-FFF2-40B4-BE49-F238E27FC236}">
                <a16:creationId xmlns:a16="http://schemas.microsoft.com/office/drawing/2014/main" id="{F6FD6FAE-2D5E-C59C-45FE-6B6F4B696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79" y="6407400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38</a:t>
            </a:r>
            <a:endParaRPr lang="en-US" altLang="en-US" sz="1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5549AC-8259-DC27-B7D7-D9CB75F6E80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B5BEC1-80C9-9119-FE1F-9EF50FCD4A95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85D3B0-4020-1151-9D34-CD9768B2B1DF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5BC18B-8B33-952F-BE16-6DDB0691EB0D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A8CAFBD-0292-9CEB-3CD9-B694B2631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0" y="715352"/>
            <a:ext cx="4572000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4" descr="Belly #3">
            <a:extLst>
              <a:ext uri="{FF2B5EF4-FFF2-40B4-BE49-F238E27FC236}">
                <a16:creationId xmlns:a16="http://schemas.microsoft.com/office/drawing/2014/main" id="{1A8BAAF3-A329-F791-8841-74BA5F8EA26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9943" y="2228850"/>
            <a:ext cx="4107271" cy="308045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363" name="Rectangle 3">
            <a:extLst>
              <a:ext uri="{FF2B5EF4-FFF2-40B4-BE49-F238E27FC236}">
                <a16:creationId xmlns:a16="http://schemas.microsoft.com/office/drawing/2014/main" id="{632A6BDD-E0B8-6B5A-D0D4-0DA038E2DB9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626919"/>
            <a:ext cx="5454399" cy="4515729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Measurement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ABDOMINAL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/>
              <a:t>3 cm lateral to naval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/>
              <a:t>1 cm inferior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b="1">
                <a:solidFill>
                  <a:srgbClr val="FF0000"/>
                </a:solidFill>
              </a:rPr>
              <a:t>VERTICAL</a:t>
            </a:r>
            <a:r>
              <a:rPr lang="en-US" altLang="en-US">
                <a:solidFill>
                  <a:srgbClr val="002060"/>
                </a:solidFill>
              </a:rPr>
              <a:t> </a:t>
            </a:r>
            <a:r>
              <a:rPr lang="en-US" altLang="en-US"/>
              <a:t>fold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5A9FC0-C1EE-CCDC-D4EA-99315BFB5A11}"/>
              </a:ext>
            </a:extLst>
          </p:cNvPr>
          <p:cNvSpPr txBox="1"/>
          <p:nvPr/>
        </p:nvSpPr>
        <p:spPr>
          <a:xfrm>
            <a:off x="1523014" y="702485"/>
            <a:ext cx="3579813" cy="923330"/>
          </a:xfrm>
          <a:prstGeom prst="rect">
            <a:avLst/>
          </a:prstGeom>
          <a:solidFill>
            <a:srgbClr val="FFFF00">
              <a:alpha val="74902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altLang="en-US"/>
              <a:t>Pinch with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</a:t>
            </a:r>
            <a:r>
              <a:rPr lang="en-US" altLang="en-US"/>
              <a:t> hand </a:t>
            </a:r>
            <a:r>
              <a:rPr lang="en-US" altLang="en-US" b="1"/>
              <a:t>VERTICALLY</a:t>
            </a:r>
            <a:r>
              <a:rPr lang="en-US" altLang="en-US"/>
              <a:t>.</a:t>
            </a:r>
          </a:p>
          <a:p>
            <a:pPr algn="ctr" eaLnBrk="1" hangingPunct="1">
              <a:defRPr/>
            </a:pPr>
            <a:r>
              <a:rPr lang="en-US" altLang="en-US"/>
              <a:t>Caliper in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n-US" altLang="en-US"/>
              <a:t> hand </a:t>
            </a:r>
          </a:p>
          <a:p>
            <a:pPr algn="ctr" eaLnBrk="1" hangingPunct="1">
              <a:defRPr/>
            </a:pPr>
            <a:r>
              <a:rPr lang="en-US" altLang="en-US" b="1"/>
              <a:t>BELOW</a:t>
            </a:r>
            <a:r>
              <a:rPr lang="en-US" altLang="en-US"/>
              <a:t> Left hand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D8B304-52B4-C4B2-23BC-F8D7DFAF3998}"/>
              </a:ext>
            </a:extLst>
          </p:cNvPr>
          <p:cNvCxnSpPr/>
          <p:nvPr/>
        </p:nvCxnSpPr>
        <p:spPr bwMode="auto">
          <a:xfrm>
            <a:off x="1980213" y="1630875"/>
            <a:ext cx="1219200" cy="18288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56680" name="Picture 10" descr="Image result for Question Mark">
            <a:extLst>
              <a:ext uri="{FF2B5EF4-FFF2-40B4-BE49-F238E27FC236}">
                <a16:creationId xmlns:a16="http://schemas.microsoft.com/office/drawing/2014/main" id="{32399C52-B630-A8DB-966C-A33882510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483" y="4724401"/>
            <a:ext cx="1243012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81" name="TextBox 1">
            <a:extLst>
              <a:ext uri="{FF2B5EF4-FFF2-40B4-BE49-F238E27FC236}">
                <a16:creationId xmlns:a16="http://schemas.microsoft.com/office/drawing/2014/main" id="{416DE9FE-7C8F-D7EB-9C85-150E65813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8119" y="6400792"/>
            <a:ext cx="685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38 / 40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3EF27-9B2E-E823-B372-30B0EAAC23B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BBCFCB-E1AC-FCC9-FEFD-1B3B000894BA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A9B3809-A9C1-ED5D-ACA7-334B5A589CF0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3BD9D93-7AF2-4598-A445-D7A8B40761A3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013BE4B-29B7-0B63-8B80-9BFD80BE00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0" y="715352"/>
            <a:ext cx="4572000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>
            <a:extLst>
              <a:ext uri="{FF2B5EF4-FFF2-40B4-BE49-F238E27FC236}">
                <a16:creationId xmlns:a16="http://schemas.microsoft.com/office/drawing/2014/main" id="{82AA1558-0A1C-B0B0-DE30-96A99323390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531917" y="1626919"/>
            <a:ext cx="4560124" cy="4515729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TRICEPS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Perpendicular</a:t>
            </a: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/>
              <a:t>Caliper</a:t>
            </a:r>
            <a:br>
              <a:rPr lang="en-US" altLang="en-US" sz="2400"/>
            </a:br>
            <a:r>
              <a:rPr lang="en-US" altLang="en-US" sz="2400"/>
              <a:t>Orientation to site (+)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Parallel skinfolds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Calipers in </a:t>
            </a:r>
            <a:r>
              <a:rPr lang="en-US" altLang="en-US" sz="2400" b="1">
                <a:solidFill>
                  <a:srgbClr val="FF0000"/>
                </a:solidFill>
              </a:rPr>
              <a:t>RIGHT hand</a:t>
            </a:r>
            <a:endParaRPr lang="en-US" altLang="en-US" sz="3200">
              <a:solidFill>
                <a:srgbClr val="E82D08"/>
              </a:solidFill>
            </a:endParaRPr>
          </a:p>
        </p:txBody>
      </p:sp>
      <p:pic>
        <p:nvPicPr>
          <p:cNvPr id="149508" name="Picture 5" descr="DSC00646">
            <a:extLst>
              <a:ext uri="{FF2B5EF4-FFF2-40B4-BE49-F238E27FC236}">
                <a16:creationId xmlns:a16="http://schemas.microsoft.com/office/drawing/2014/main" id="{3266C07A-3EC9-9406-0D59-4B549B6A3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2041" y="20475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8726" name="TextBox 1">
            <a:extLst>
              <a:ext uri="{FF2B5EF4-FFF2-40B4-BE49-F238E27FC236}">
                <a16:creationId xmlns:a16="http://schemas.microsoft.com/office/drawing/2014/main" id="{366F494E-2F9D-99B7-2A00-83B2A3585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314" y="6407399"/>
            <a:ext cx="609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42</a:t>
            </a:r>
            <a:endParaRPr lang="en-US" altLang="en-US" sz="1000"/>
          </a:p>
        </p:txBody>
      </p:sp>
      <p:sp>
        <p:nvSpPr>
          <p:cNvPr id="158736" name="Rectangle 1">
            <a:extLst>
              <a:ext uri="{FF2B5EF4-FFF2-40B4-BE49-F238E27FC236}">
                <a16:creationId xmlns:a16="http://schemas.microsoft.com/office/drawing/2014/main" id="{0E785CE3-C808-480C-A28C-4ACA15B37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8241" y="5019300"/>
            <a:ext cx="3048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352313-7AB6-3B6E-5F36-5550BA052A8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DCA01B-F720-9ACD-F9F4-3795BAD0C0F9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FDBB5FA-7397-E10A-3165-6DF558138591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55113EC-F869-505C-6789-9B30B1BC6B61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D9FF94B-2B37-FB49-1497-F22FE6D79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1918" y="715352"/>
            <a:ext cx="4568044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>
            <a:extLst>
              <a:ext uri="{FF2B5EF4-FFF2-40B4-BE49-F238E27FC236}">
                <a16:creationId xmlns:a16="http://schemas.microsoft.com/office/drawing/2014/main" id="{05893ACC-9901-0C53-68D7-0FC0DA360B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31917" y="1626919"/>
            <a:ext cx="5450773" cy="451572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SUBSCAPULAR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Same mechanics </a:t>
            </a:r>
            <a:r>
              <a:rPr lang="en-US" altLang="en-US" sz="2400" i="1"/>
              <a:t>(will not be vertical…)</a:t>
            </a:r>
          </a:p>
        </p:txBody>
      </p:sp>
      <p:pic>
        <p:nvPicPr>
          <p:cNvPr id="160771" name="Picture 4" descr="DSC00648">
            <a:extLst>
              <a:ext uri="{FF2B5EF4-FFF2-40B4-BE49-F238E27FC236}">
                <a16:creationId xmlns:a16="http://schemas.microsoft.com/office/drawing/2014/main" id="{6D7B22A5-C196-757C-B33C-86D54E0C811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4517" y="1962151"/>
            <a:ext cx="4473575" cy="335597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0783" name="Rectangle 13">
            <a:extLst>
              <a:ext uri="{FF2B5EF4-FFF2-40B4-BE49-F238E27FC236}">
                <a16:creationId xmlns:a16="http://schemas.microsoft.com/office/drawing/2014/main" id="{510594C3-960E-45A6-2917-25A386DA0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4516" y="4876800"/>
            <a:ext cx="3048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3A0F3-31E9-A8E9-0E97-B8CE879BFF5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CCE64C-7EAD-54F3-63F4-75B5B42DFF06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6CA78C-8708-5712-E57D-85C4AFBE5783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47A238-7C5F-80D8-629D-FE3FEE00FD13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A17606E-80B1-2B13-7BD7-CD1BD80880CE}"/>
              </a:ext>
            </a:extLst>
          </p:cNvPr>
          <p:cNvSpPr txBox="1">
            <a:spLocks noChangeArrowheads="1"/>
          </p:cNvSpPr>
          <p:nvPr/>
        </p:nvSpPr>
        <p:spPr>
          <a:xfrm>
            <a:off x="1531918" y="715352"/>
            <a:ext cx="4568044" cy="911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44B08F-EF9B-3FF3-1885-1DA93023FA0D}"/>
              </a:ext>
            </a:extLst>
          </p:cNvPr>
          <p:cNvSpPr/>
          <p:nvPr/>
        </p:nvSpPr>
        <p:spPr bwMode="auto">
          <a:xfrm>
            <a:off x="1564103" y="5334001"/>
            <a:ext cx="9095871" cy="60959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FD0D9674-C363-7197-5CC5-867E4C0D98F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40040" y="2294014"/>
            <a:ext cx="4692318" cy="2667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Avoid </a:t>
            </a:r>
            <a:r>
              <a:rPr lang="en-US" altLang="en-US" sz="2400" b="1">
                <a:solidFill>
                  <a:srgbClr val="FF0000"/>
                </a:solidFill>
              </a:rPr>
              <a:t>parallax error</a:t>
            </a:r>
            <a:br>
              <a:rPr lang="en-US" altLang="en-US" sz="2400" b="1">
                <a:solidFill>
                  <a:srgbClr val="FF0000"/>
                </a:solidFill>
              </a:rPr>
            </a:br>
            <a:r>
              <a:rPr lang="en-US" altLang="en-US" sz="2400"/>
              <a:t>by looking straight on</a:t>
            </a:r>
            <a:br>
              <a:rPr lang="en-US" altLang="en-US" sz="2400"/>
            </a:br>
            <a:r>
              <a:rPr lang="en-US" altLang="en-US" sz="2400"/>
              <a:t>at the skinfold caliper’s</a:t>
            </a:r>
            <a:br>
              <a:rPr lang="en-US" altLang="en-US" sz="2400"/>
            </a:br>
            <a:r>
              <a:rPr lang="en-US" altLang="en-US" sz="2400"/>
              <a:t>measurement  scale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Follow natural cleavage</a:t>
            </a:r>
            <a:br>
              <a:rPr lang="en-US" altLang="en-US" sz="2400"/>
            </a:br>
            <a:r>
              <a:rPr lang="en-US" altLang="en-US" sz="2400"/>
              <a:t>of skinfold</a:t>
            </a:r>
          </a:p>
        </p:txBody>
      </p:sp>
      <p:graphicFrame>
        <p:nvGraphicFramePr>
          <p:cNvPr id="162820" name="Object 4">
            <a:extLst>
              <a:ext uri="{FF2B5EF4-FFF2-40B4-BE49-F238E27FC236}">
                <a16:creationId xmlns:a16="http://schemas.microsoft.com/office/drawing/2014/main" id="{36238BF1-5671-7694-41C6-E0993620C5E4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78429579"/>
              </p:ext>
            </p:extLst>
          </p:nvPr>
        </p:nvGraphicFramePr>
        <p:xfrm>
          <a:off x="6577265" y="1981201"/>
          <a:ext cx="4087813" cy="306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6095238" imgH="4571429" progId="MSPhotoEd.3">
                  <p:embed/>
                </p:oleObj>
              </mc:Choice>
              <mc:Fallback>
                <p:oleObj name="Photo Editor Photo" r:id="rId3" imgW="6095238" imgH="4571429" progId="MSPhotoEd.3">
                  <p:embed/>
                  <p:pic>
                    <p:nvPicPr>
                      <p:cNvPr id="162820" name="Object 4">
                        <a:extLst>
                          <a:ext uri="{FF2B5EF4-FFF2-40B4-BE49-F238E27FC236}">
                            <a16:creationId xmlns:a16="http://schemas.microsoft.com/office/drawing/2014/main" id="{36238BF1-5671-7694-41C6-E0993620C5E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7390"/>
                      <a:stretch>
                        <a:fillRect/>
                      </a:stretch>
                    </p:blipFill>
                    <p:spPr bwMode="auto">
                      <a:xfrm>
                        <a:off x="6577265" y="1981201"/>
                        <a:ext cx="4087813" cy="30654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0" name="TextBox 2">
            <a:extLst>
              <a:ext uri="{FF2B5EF4-FFF2-40B4-BE49-F238E27FC236}">
                <a16:creationId xmlns:a16="http://schemas.microsoft.com/office/drawing/2014/main" id="{521852EB-8533-D685-C14A-15B88E2AE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704" y="5338763"/>
            <a:ext cx="8867274" cy="8540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050" b="1">
                <a:latin typeface="Courier New" panose="02070309020205020404" pitchFamily="49" charset="0"/>
                <a:cs typeface="Courier New" panose="02070309020205020404" pitchFamily="49" charset="0"/>
              </a:rPr>
              <a:t>FYI: Parallax is a displacement or difference in the apparent position of an object viewed along two different lines of sight, and is measured by the angle or semi-angle of inclination between those two lines. The term is derived from the Greek word πα</a:t>
            </a:r>
            <a:r>
              <a:rPr lang="en-US" altLang="en-US" sz="1050" b="1" err="1">
                <a:latin typeface="Courier New" panose="02070309020205020404" pitchFamily="49" charset="0"/>
                <a:cs typeface="Courier New" panose="02070309020205020404" pitchFamily="49" charset="0"/>
              </a:rPr>
              <a:t>ράλλ</a:t>
            </a:r>
            <a:r>
              <a:rPr lang="en-US" altLang="en-US" sz="1050" b="1">
                <a:latin typeface="Courier New" panose="02070309020205020404" pitchFamily="49" charset="0"/>
                <a:cs typeface="Courier New" panose="02070309020205020404" pitchFamily="49" charset="0"/>
              </a:rPr>
              <a:t>αξις (parallaxis), meaning "alteration".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9688E97-6F6B-2D88-488A-A6970373770B}"/>
              </a:ext>
            </a:extLst>
          </p:cNvPr>
          <p:cNvCxnSpPr>
            <a:cxnSpLocks/>
          </p:cNvCxnSpPr>
          <p:nvPr/>
        </p:nvCxnSpPr>
        <p:spPr bwMode="auto">
          <a:xfrm>
            <a:off x="5350040" y="2522614"/>
            <a:ext cx="0" cy="281138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081071-DE09-0CCC-9C6F-70F75B7B9493}"/>
              </a:ext>
            </a:extLst>
          </p:cNvPr>
          <p:cNvCxnSpPr>
            <a:cxnSpLocks/>
          </p:cNvCxnSpPr>
          <p:nvPr/>
        </p:nvCxnSpPr>
        <p:spPr bwMode="auto">
          <a:xfrm>
            <a:off x="4892840" y="2522614"/>
            <a:ext cx="457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2835" name="Rectangle 21">
            <a:extLst>
              <a:ext uri="{FF2B5EF4-FFF2-40B4-BE49-F238E27FC236}">
                <a16:creationId xmlns:a16="http://schemas.microsoft.com/office/drawing/2014/main" id="{4CDA24F2-97DC-C515-042D-04BA578C2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064" y="4648200"/>
            <a:ext cx="3048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180919-8398-DADB-6494-EA93EB0B52AD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8B36FC-C51C-6D25-D078-11F241E8EEF3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33337AD-F581-B670-4D84-80AD560CB317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A8AD959-0721-87A6-7776-5293AE49B883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F240544-161E-91B6-4BD1-1F2F7FA38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1918" y="715352"/>
            <a:ext cx="4568044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3">
            <a:extLst>
              <a:ext uri="{FF2B5EF4-FFF2-40B4-BE49-F238E27FC236}">
                <a16:creationId xmlns:a16="http://schemas.microsoft.com/office/drawing/2014/main" id="{ADB9664A-99BF-C423-0865-F6B8BEBB187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31918" y="1626919"/>
            <a:ext cx="4796693" cy="4515729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Caliper jaws placed midway between body and crest of skinfold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Caliper perpendicular to skinfold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Read caliper between </a:t>
            </a:r>
            <a:r>
              <a:rPr lang="en-US" altLang="en-US" sz="2400" b="1">
                <a:solidFill>
                  <a:srgbClr val="FF0000"/>
                </a:solidFill>
              </a:rPr>
              <a:t>2-4 seconds</a:t>
            </a:r>
            <a:r>
              <a:rPr lang="en-US" altLang="en-US" sz="2400"/>
              <a:t> after releasing thumb pressure from caliper </a:t>
            </a:r>
            <a:r>
              <a:rPr lang="en-US" altLang="en-US" sz="2400" i="1"/>
              <a:t>while maintaining skinfold grasp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Get a good pinch!</a:t>
            </a:r>
          </a:p>
        </p:txBody>
      </p:sp>
      <p:pic>
        <p:nvPicPr>
          <p:cNvPr id="164868" name="Picture 4" descr="DSC00658">
            <a:extLst>
              <a:ext uri="{FF2B5EF4-FFF2-40B4-BE49-F238E27FC236}">
                <a16:creationId xmlns:a16="http://schemas.microsoft.com/office/drawing/2014/main" id="{F0A1ED86-0563-EE5C-B169-BF3D7973CEF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7582" y="2209800"/>
            <a:ext cx="3962400" cy="29718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4871" name="TextBox 1">
            <a:extLst>
              <a:ext uri="{FF2B5EF4-FFF2-40B4-BE49-F238E27FC236}">
                <a16:creationId xmlns:a16="http://schemas.microsoft.com/office/drawing/2014/main" id="{EF8E3437-5EDA-E703-AF28-3A730CA71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06" y="6407398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43</a:t>
            </a:r>
            <a:endParaRPr lang="en-US" altLang="en-US" sz="1000"/>
          </a:p>
        </p:txBody>
      </p:sp>
      <p:sp>
        <p:nvSpPr>
          <p:cNvPr id="164872" name="Rectangle 9">
            <a:extLst>
              <a:ext uri="{FF2B5EF4-FFF2-40B4-BE49-F238E27FC236}">
                <a16:creationId xmlns:a16="http://schemas.microsoft.com/office/drawing/2014/main" id="{CCFDB36E-F8E5-75AE-3253-1ED899217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0382" y="4800600"/>
            <a:ext cx="381000" cy="2286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19B51C-192D-2A8E-513B-399F63836539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186D899-6EBB-52A2-51B1-BFA218D41B81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9AD6996-6B90-1E88-D403-19B8CABFF6BB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F610894-7C9E-2855-A9BE-B17E4B4A678D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9C2AF2D7-0462-C281-164E-1F2E57CB6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1918" y="715352"/>
            <a:ext cx="4568044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7A888A7-88F7-5B34-4286-DDAA572AEB4E}"/>
              </a:ext>
            </a:extLst>
          </p:cNvPr>
          <p:cNvSpPr/>
          <p:nvPr/>
        </p:nvSpPr>
        <p:spPr bwMode="auto">
          <a:xfrm>
            <a:off x="8125326" y="2645434"/>
            <a:ext cx="4066673" cy="377825"/>
          </a:xfrm>
          <a:prstGeom prst="rect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2F01BD-1E51-D2F8-32EC-0975595A1057}"/>
              </a:ext>
            </a:extLst>
          </p:cNvPr>
          <p:cNvSpPr/>
          <p:nvPr/>
        </p:nvSpPr>
        <p:spPr bwMode="auto">
          <a:xfrm>
            <a:off x="0" y="4166932"/>
            <a:ext cx="12192000" cy="842204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B4B76BF3-FC59-E2D7-73D2-03F2A05E38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4376" y="2590800"/>
            <a:ext cx="8759825" cy="4114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Read measurement from caliper to the nearest </a:t>
            </a:r>
            <a:r>
              <a:rPr lang="en-US" altLang="en-US" sz="2400" b="1"/>
              <a:t>0.5mm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Have assistant record your measurements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ROTATE to next site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rgbClr val="FF0000"/>
                </a:solidFill>
              </a:rPr>
              <a:t>Return to SAME site to obtain subsequent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measures </a:t>
            </a:r>
            <a:r>
              <a:rPr lang="en-US" altLang="en-US" sz="2400" u="sng">
                <a:solidFill>
                  <a:srgbClr val="FF0000"/>
                </a:solidFill>
              </a:rPr>
              <a:t>NOT</a:t>
            </a:r>
            <a:r>
              <a:rPr lang="en-US" altLang="en-US" sz="2400">
                <a:solidFill>
                  <a:srgbClr val="FF0000"/>
                </a:solidFill>
              </a:rPr>
              <a:t> greater than a </a:t>
            </a:r>
            <a:r>
              <a:rPr lang="en-US" altLang="en-US" sz="2400" b="1"/>
              <a:t>3mm</a:t>
            </a:r>
            <a:r>
              <a:rPr lang="en-US" altLang="en-US" sz="2400">
                <a:solidFill>
                  <a:srgbClr val="E82D08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variance</a:t>
            </a:r>
          </a:p>
        </p:txBody>
      </p:sp>
      <p:sp>
        <p:nvSpPr>
          <p:cNvPr id="166920" name="TextBox 1">
            <a:extLst>
              <a:ext uri="{FF2B5EF4-FFF2-40B4-BE49-F238E27FC236}">
                <a16:creationId xmlns:a16="http://schemas.microsoft.com/office/drawing/2014/main" id="{D0BFB7C1-9FCD-B2DB-B894-AC575B887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0" y="6405476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44</a:t>
            </a:r>
            <a:endParaRPr lang="en-US" altLang="en-US" sz="1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8DC4D2-9499-E917-D986-F7BEFE618DE6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05618B-546B-5054-2E93-073323F4401D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1636778-7E16-7A25-DB95-FF9E15FE9D91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8FACEFF-7D48-4273-DA56-69171E5F4CEF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F7E76FA-13A5-E783-10E9-225426A6D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1918" y="715352"/>
            <a:ext cx="4568044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Image result for wrestling coach clip art">
            <a:extLst>
              <a:ext uri="{FF2B5EF4-FFF2-40B4-BE49-F238E27FC236}">
                <a16:creationId xmlns:a16="http://schemas.microsoft.com/office/drawing/2014/main" id="{CFBCC5AC-6DF3-0F90-2065-677346130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856" y="1529356"/>
            <a:ext cx="2901538" cy="360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itle 1">
            <a:extLst>
              <a:ext uri="{FF2B5EF4-FFF2-40B4-BE49-F238E27FC236}">
                <a16:creationId xmlns:a16="http://schemas.microsoft.com/office/drawing/2014/main" id="{C71FD977-6943-E810-0797-3E7A382E3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2" y="685800"/>
            <a:ext cx="6861958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the Coach</a:t>
            </a:r>
          </a:p>
        </p:txBody>
      </p:sp>
      <p:sp>
        <p:nvSpPr>
          <p:cNvPr id="35844" name="Content Placeholder 2">
            <a:extLst>
              <a:ext uri="{FF2B5EF4-FFF2-40B4-BE49-F238E27FC236}">
                <a16:creationId xmlns:a16="http://schemas.microsoft.com/office/drawing/2014/main" id="{30B95C28-4878-3F40-B24D-9C7AA75BCA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0200"/>
            <a:ext cx="9151916" cy="4572000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Basic concepts of Weight Management </a:t>
            </a:r>
            <a:br>
              <a:rPr lang="en-US" altLang="en-US" sz="2400"/>
            </a:br>
            <a:r>
              <a:rPr lang="en-US" altLang="en-US" sz="2400"/>
              <a:t>and Nutritional Guidelines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Seminar to educate the coaches on healthy  eating habits, </a:t>
            </a:r>
            <a:br>
              <a:rPr lang="en-US" altLang="en-US" sz="2400"/>
            </a:br>
            <a:r>
              <a:rPr lang="en-US" altLang="en-US" sz="2400"/>
              <a:t>safe weight-loss techniques and dangers of improper weight-loss.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CDD502E-FB91-780B-C1E6-51262056893C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E3F7E9-7F37-7EB3-369D-DFC4CEE836D9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76439C-8C85-3B9F-ABD6-A93376816595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B6B423-C264-D7A3-7AE6-53B005635A0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>
            <a:extLst>
              <a:ext uri="{FF2B5EF4-FFF2-40B4-BE49-F238E27FC236}">
                <a16:creationId xmlns:a16="http://schemas.microsoft.com/office/drawing/2014/main" id="{8DD8238A-A34B-10EA-EB7C-332C870FB8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31918" y="2514599"/>
            <a:ext cx="4259282" cy="274320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Improper Method!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/>
              <a:t>Angle of  calipers  </a:t>
            </a:r>
            <a:br>
              <a:rPr lang="en-US" altLang="en-US" sz="2400" i="1"/>
            </a:br>
            <a:r>
              <a:rPr lang="en-US" altLang="en-US" sz="2400" i="1"/>
              <a:t>(should be perpendicular)</a:t>
            </a:r>
          </a:p>
        </p:txBody>
      </p:sp>
      <p:pic>
        <p:nvPicPr>
          <p:cNvPr id="168963" name="Picture 4" descr="DSC00650">
            <a:extLst>
              <a:ext uri="{FF2B5EF4-FFF2-40B4-BE49-F238E27FC236}">
                <a16:creationId xmlns:a16="http://schemas.microsoft.com/office/drawing/2014/main" id="{0AF217EC-B8A1-191C-5521-6687AB6568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5" r="7805"/>
          <a:stretch>
            <a:fillRect/>
          </a:stretch>
        </p:blipFill>
        <p:spPr>
          <a:xfrm>
            <a:off x="6681540" y="1743076"/>
            <a:ext cx="3886200" cy="35147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8966" name="Picture 8">
            <a:extLst>
              <a:ext uri="{FF2B5EF4-FFF2-40B4-BE49-F238E27FC236}">
                <a16:creationId xmlns:a16="http://schemas.microsoft.com/office/drawing/2014/main" id="{809A36F0-CAD0-5D6B-D4A1-2580E3086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340" y="1219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76" name="Rectangle 14">
            <a:extLst>
              <a:ext uri="{FF2B5EF4-FFF2-40B4-BE49-F238E27FC236}">
                <a16:creationId xmlns:a16="http://schemas.microsoft.com/office/drawing/2014/main" id="{D7B7B930-829E-079A-0EAF-DA58E3E21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6740" y="4800600"/>
            <a:ext cx="3048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0E13A-0551-2637-294E-374817EE05B9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C853CB-8129-9AD0-A737-C90AC8EC2670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AAAF31-5BDB-8A85-6217-9C67DF246007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453A31-42A5-61F9-90A9-C748242081B5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0C5B7198-FE4D-8875-71E9-5E985FC8E6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1918" y="715352"/>
            <a:ext cx="4568044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4" descr="DSC00651">
            <a:extLst>
              <a:ext uri="{FF2B5EF4-FFF2-40B4-BE49-F238E27FC236}">
                <a16:creationId xmlns:a16="http://schemas.microsoft.com/office/drawing/2014/main" id="{AABFF103-F692-3EC1-0259-7635A7A7B9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r="5138"/>
          <a:stretch>
            <a:fillRect/>
          </a:stretch>
        </p:blipFill>
        <p:spPr>
          <a:xfrm>
            <a:off x="6132099" y="1828801"/>
            <a:ext cx="4343400" cy="35147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7696D4D1-B4E2-CE80-65E9-5A4857018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041" y="2941638"/>
            <a:ext cx="4215063" cy="17827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 kern="0">
                <a:solidFill>
                  <a:srgbClr val="FF0000"/>
                </a:solidFill>
              </a:rPr>
              <a:t>Improper Method!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 kern="0"/>
              <a:t>Holding too long to read </a:t>
            </a:r>
            <a:br>
              <a:rPr lang="en-US" altLang="en-US" sz="2400" i="1" kern="0"/>
            </a:br>
            <a:r>
              <a:rPr lang="en-US" altLang="en-US" sz="2400" i="1" kern="0"/>
              <a:t>(2-4 seconds)</a:t>
            </a:r>
          </a:p>
        </p:txBody>
      </p:sp>
      <p:pic>
        <p:nvPicPr>
          <p:cNvPr id="171014" name="Picture 7">
            <a:extLst>
              <a:ext uri="{FF2B5EF4-FFF2-40B4-BE49-F238E27FC236}">
                <a16:creationId xmlns:a16="http://schemas.microsoft.com/office/drawing/2014/main" id="{65CEFF9B-571E-25DF-25C4-F7C569169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299" y="1219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24" name="Rectangle 15">
            <a:extLst>
              <a:ext uri="{FF2B5EF4-FFF2-40B4-BE49-F238E27FC236}">
                <a16:creationId xmlns:a16="http://schemas.microsoft.com/office/drawing/2014/main" id="{65F3274B-06B1-B8E6-2406-07B6349B2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8299" y="4876800"/>
            <a:ext cx="3048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3C2C0F-EB1C-9AA0-ECE7-622195CCD1F7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028F25E-F01A-DB8B-5CE0-E5C3EDCB1A1A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9B0F606-F956-1745-4B37-D09A6D53C103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2A1E5F-495F-818F-9DB9-20BDFBA453C9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732F07C3-2002-7D90-41E2-9FE1166F37CD}"/>
              </a:ext>
            </a:extLst>
          </p:cNvPr>
          <p:cNvSpPr txBox="1">
            <a:spLocks noChangeArrowheads="1"/>
          </p:cNvSpPr>
          <p:nvPr/>
        </p:nvSpPr>
        <p:spPr>
          <a:xfrm>
            <a:off x="1531918" y="715352"/>
            <a:ext cx="4568044" cy="911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4" descr="DSC00652">
            <a:extLst>
              <a:ext uri="{FF2B5EF4-FFF2-40B4-BE49-F238E27FC236}">
                <a16:creationId xmlns:a16="http://schemas.microsoft.com/office/drawing/2014/main" id="{3D191AF7-A517-3BE3-411B-65BF2AFA866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37"/>
          <a:stretch>
            <a:fillRect/>
          </a:stretch>
        </p:blipFill>
        <p:spPr>
          <a:xfrm>
            <a:off x="6099012" y="1752601"/>
            <a:ext cx="4171950" cy="351631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1C00A11-7C31-5ABA-C71F-D84E2C303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18" y="2526632"/>
            <a:ext cx="4259282" cy="274228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 kern="0">
                <a:solidFill>
                  <a:srgbClr val="FF0000"/>
                </a:solidFill>
              </a:rPr>
              <a:t>Improper Method!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 kern="0"/>
              <a:t>Vertical measurement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 kern="0"/>
              <a:t>Wrong Side of navel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 kern="0"/>
              <a:t>Horizontal fold</a:t>
            </a:r>
          </a:p>
        </p:txBody>
      </p:sp>
      <p:pic>
        <p:nvPicPr>
          <p:cNvPr id="173062" name="Picture 7">
            <a:extLst>
              <a:ext uri="{FF2B5EF4-FFF2-40B4-BE49-F238E27FC236}">
                <a16:creationId xmlns:a16="http://schemas.microsoft.com/office/drawing/2014/main" id="{FDBC594D-9982-9DB0-03A5-0A88A24B7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62" y="1219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1AAC915-6F60-0B2C-06AE-A3BFC66AAEA1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338AE57-CC6D-7250-FE40-C31DCB398140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3BE5C87-AE83-FB98-433B-2FD5A293FB5F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B3ED69A-D5E9-DC1A-3669-BC41CCAA4315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F6EAD58-B0D3-49F9-2BDC-30C0DECED774}"/>
              </a:ext>
            </a:extLst>
          </p:cNvPr>
          <p:cNvSpPr txBox="1">
            <a:spLocks noChangeArrowheads="1"/>
          </p:cNvSpPr>
          <p:nvPr/>
        </p:nvSpPr>
        <p:spPr>
          <a:xfrm>
            <a:off x="1531918" y="715352"/>
            <a:ext cx="4568044" cy="911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4" descr="DSC00653">
            <a:extLst>
              <a:ext uri="{FF2B5EF4-FFF2-40B4-BE49-F238E27FC236}">
                <a16:creationId xmlns:a16="http://schemas.microsoft.com/office/drawing/2014/main" id="{E41FC40C-CDBA-058F-448C-769538F9B3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58"/>
          <a:stretch>
            <a:fillRect/>
          </a:stretch>
        </p:blipFill>
        <p:spPr>
          <a:xfrm>
            <a:off x="7471448" y="1752601"/>
            <a:ext cx="4098925" cy="35147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3B4FF9B9-EE89-411C-D168-762120F88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17" y="2514600"/>
            <a:ext cx="5747187" cy="27527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 kern="0">
                <a:solidFill>
                  <a:srgbClr val="FF0000"/>
                </a:solidFill>
              </a:rPr>
              <a:t>Improper Method!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 kern="0"/>
              <a:t>Insufficient tissue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 i="1" kern="0">
                <a:solidFill>
                  <a:srgbClr val="FF0000"/>
                </a:solidFill>
              </a:rPr>
              <a:t>Caliper too close to thumb &amp; index finger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 i="1" kern="0" cap="all">
                <a:solidFill>
                  <a:srgbClr val="FF0000"/>
                </a:solidFill>
              </a:rPr>
              <a:t>Wrong hand</a:t>
            </a:r>
          </a:p>
        </p:txBody>
      </p:sp>
      <p:pic>
        <p:nvPicPr>
          <p:cNvPr id="175110" name="Picture 11">
            <a:extLst>
              <a:ext uri="{FF2B5EF4-FFF2-40B4-BE49-F238E27FC236}">
                <a16:creationId xmlns:a16="http://schemas.microsoft.com/office/drawing/2014/main" id="{D9F4B256-0C1F-03D4-ECC1-8B72D75C4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72" y="1143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11" name="TextBox 1">
            <a:extLst>
              <a:ext uri="{FF2B5EF4-FFF2-40B4-BE49-F238E27FC236}">
                <a16:creationId xmlns:a16="http://schemas.microsoft.com/office/drawing/2014/main" id="{205FDAE6-050A-9CDF-54C0-067F5A8F4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3947" y="6400798"/>
            <a:ext cx="76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40 / 41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E89594-1DD0-A106-2B31-2070E9C15E43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C195B89-9E70-20A6-79AB-AD81C7E15466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7552BF-7EFE-3EF8-BAE4-0199A5B55901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8FF0FA8-3252-B615-038C-23DA11EEF00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54A9FCA-120F-4D44-F7A3-FB752C598CBD}"/>
              </a:ext>
            </a:extLst>
          </p:cNvPr>
          <p:cNvSpPr txBox="1">
            <a:spLocks noChangeArrowheads="1"/>
          </p:cNvSpPr>
          <p:nvPr/>
        </p:nvSpPr>
        <p:spPr>
          <a:xfrm>
            <a:off x="1531918" y="715352"/>
            <a:ext cx="4568044" cy="911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4" descr="DSC00655">
            <a:extLst>
              <a:ext uri="{FF2B5EF4-FFF2-40B4-BE49-F238E27FC236}">
                <a16:creationId xmlns:a16="http://schemas.microsoft.com/office/drawing/2014/main" id="{ADF85C87-F0CA-F613-A93D-D5A20ACF850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5"/>
          <a:stretch>
            <a:fillRect/>
          </a:stretch>
        </p:blipFill>
        <p:spPr>
          <a:xfrm>
            <a:off x="6444920" y="1752601"/>
            <a:ext cx="4141788" cy="351631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7155" name="Picture 6">
            <a:extLst>
              <a:ext uri="{FF2B5EF4-FFF2-40B4-BE49-F238E27FC236}">
                <a16:creationId xmlns:a16="http://schemas.microsoft.com/office/drawing/2014/main" id="{B464B494-151B-F628-4034-5A29C83ED9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520" y="1143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0F00B752-881A-3C81-2F34-B923ACEF0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18" y="2941638"/>
            <a:ext cx="4259282" cy="17827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 kern="0">
                <a:solidFill>
                  <a:srgbClr val="FF0000"/>
                </a:solidFill>
              </a:rPr>
              <a:t>Improper Method!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 kern="0"/>
              <a:t>Left hand BELOW calipers</a:t>
            </a:r>
          </a:p>
        </p:txBody>
      </p:sp>
      <p:sp>
        <p:nvSpPr>
          <p:cNvPr id="177168" name="Rectangle 16">
            <a:extLst>
              <a:ext uri="{FF2B5EF4-FFF2-40B4-BE49-F238E27FC236}">
                <a16:creationId xmlns:a16="http://schemas.microsoft.com/office/drawing/2014/main" id="{D83F4553-910D-D6C2-B7E9-36DE93C1D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0010" y="4812632"/>
            <a:ext cx="3048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FFCFAB-47B7-C0D2-57DB-527D028D40C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073DC0C-B72E-CCF5-199F-EADC5298D2FD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6871EF7-F359-118B-5908-8FAB63A12FD2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5C1657-4DFD-604E-193B-CF048CD2E3CD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4559974-238A-400F-A6F0-D0984C17F1FA}"/>
              </a:ext>
            </a:extLst>
          </p:cNvPr>
          <p:cNvSpPr txBox="1">
            <a:spLocks noChangeArrowheads="1"/>
          </p:cNvSpPr>
          <p:nvPr/>
        </p:nvSpPr>
        <p:spPr>
          <a:xfrm>
            <a:off x="1531918" y="715352"/>
            <a:ext cx="4568044" cy="911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4" descr="DSC00651">
            <a:extLst>
              <a:ext uri="{FF2B5EF4-FFF2-40B4-BE49-F238E27FC236}">
                <a16:creationId xmlns:a16="http://schemas.microsoft.com/office/drawing/2014/main" id="{B33C0A47-B643-0B8D-D15C-D0B8E44171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9"/>
          <a:stretch>
            <a:fillRect/>
          </a:stretch>
        </p:blipFill>
        <p:spPr>
          <a:xfrm>
            <a:off x="6284500" y="1828801"/>
            <a:ext cx="4195763" cy="35147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43F7847B-7E91-FF97-2177-57DAC0FEB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18" y="2514601"/>
            <a:ext cx="4259282" cy="270710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 kern="0">
                <a:solidFill>
                  <a:srgbClr val="FF0000"/>
                </a:solidFill>
              </a:rPr>
              <a:t>Improper Method!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 kern="0"/>
              <a:t>Vertical measurement </a:t>
            </a:r>
            <a:r>
              <a:rPr lang="en-US" altLang="en-US" sz="2400" i="1" u="sng" kern="0"/>
              <a:t>NOT</a:t>
            </a:r>
            <a:r>
              <a:rPr lang="en-US" altLang="en-US" sz="2400" i="1" kern="0"/>
              <a:t> used for subscapular measurement.</a:t>
            </a:r>
          </a:p>
        </p:txBody>
      </p:sp>
      <p:pic>
        <p:nvPicPr>
          <p:cNvPr id="179206" name="Picture 6">
            <a:extLst>
              <a:ext uri="{FF2B5EF4-FFF2-40B4-BE49-F238E27FC236}">
                <a16:creationId xmlns:a16="http://schemas.microsoft.com/office/drawing/2014/main" id="{ADAD5880-C750-4318-7117-21670C1D4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235" y="1255296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16" name="Rectangle 16">
            <a:extLst>
              <a:ext uri="{FF2B5EF4-FFF2-40B4-BE49-F238E27FC236}">
                <a16:creationId xmlns:a16="http://schemas.microsoft.com/office/drawing/2014/main" id="{94DDE0E6-35C7-BD78-AAFC-C5D24EA2F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9699" y="4876800"/>
            <a:ext cx="3048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868FD8-B5A4-AF53-D407-F077C732AC5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39BBCD7-33C6-A5E8-7125-551C8E40CC60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F10FDB4-AB23-1A28-4602-63D5AEA3941D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37E3C51-B0AD-7C2D-2E20-CD18FFD8E997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1DC902BF-D9DA-7518-06BC-B7218096BE37}"/>
              </a:ext>
            </a:extLst>
          </p:cNvPr>
          <p:cNvSpPr txBox="1">
            <a:spLocks noChangeArrowheads="1"/>
          </p:cNvSpPr>
          <p:nvPr/>
        </p:nvSpPr>
        <p:spPr>
          <a:xfrm>
            <a:off x="1531918" y="715352"/>
            <a:ext cx="4568044" cy="911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D31E499-2F08-9B95-07E1-1ABADE4352BB}"/>
              </a:ext>
            </a:extLst>
          </p:cNvPr>
          <p:cNvSpPr/>
          <p:nvPr/>
        </p:nvSpPr>
        <p:spPr bwMode="auto">
          <a:xfrm>
            <a:off x="2438399" y="3350153"/>
            <a:ext cx="9753599" cy="1273175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754BF3-88A6-15C0-0800-82819D319CE7}"/>
              </a:ext>
            </a:extLst>
          </p:cNvPr>
          <p:cNvSpPr/>
          <p:nvPr/>
        </p:nvSpPr>
        <p:spPr bwMode="auto">
          <a:xfrm>
            <a:off x="0" y="2783755"/>
            <a:ext cx="9753600" cy="898377"/>
          </a:xfrm>
          <a:prstGeom prst="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5D63D203-919C-F584-1F0A-8DFBC892DC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2412" y="1614566"/>
            <a:ext cx="9145588" cy="4560604"/>
          </a:xfrm>
        </p:spPr>
        <p:txBody>
          <a:bodyPr anchor="ctr"/>
          <a:lstStyle/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Differences </a:t>
            </a:r>
            <a:r>
              <a:rPr lang="en-US" altLang="en-US" sz="2400" b="1"/>
              <a:t>GREATER</a:t>
            </a:r>
            <a:r>
              <a:rPr lang="en-US" altLang="en-US" sz="2400"/>
              <a:t> than </a:t>
            </a:r>
            <a:r>
              <a:rPr lang="en-US" altLang="en-US" sz="2400" b="1"/>
              <a:t>3mm </a:t>
            </a:r>
            <a:r>
              <a:rPr lang="en-US" altLang="en-US" sz="2400"/>
              <a:t>will </a:t>
            </a:r>
            <a:r>
              <a:rPr lang="en-US" altLang="en-US" sz="2400" b="1" u="sng"/>
              <a:t>NOT</a:t>
            </a:r>
            <a:r>
              <a:rPr lang="en-US" altLang="en-US" sz="2400"/>
              <a:t> be </a:t>
            </a:r>
            <a:br>
              <a:rPr lang="en-US" altLang="en-US" sz="2400"/>
            </a:br>
            <a:r>
              <a:rPr lang="en-US" altLang="en-US" sz="2400"/>
              <a:t>accepted by </a:t>
            </a:r>
            <a:r>
              <a:rPr lang="en-US" altLang="en-US" sz="2400" b="1"/>
              <a:t>www.trackwrestling.com</a:t>
            </a:r>
            <a:endParaRPr lang="en-US" altLang="en-US" sz="2400"/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Assessors will maintain all original data sheets in a secure location for </a:t>
            </a:r>
            <a:r>
              <a:rPr lang="en-US" altLang="en-US" sz="2400" b="1" u="sng"/>
              <a:t>one</a:t>
            </a:r>
            <a:r>
              <a:rPr lang="en-US" altLang="en-US" sz="2400" b="1"/>
              <a:t> (1) </a:t>
            </a:r>
            <a:r>
              <a:rPr lang="en-US" altLang="en-US" sz="2400" b="1" u="sng"/>
              <a:t>calendar year</a:t>
            </a:r>
            <a:endParaRPr lang="en-US" altLang="en-US" sz="2400" b="1"/>
          </a:p>
          <a:p>
            <a:pPr lvl="1" eaLnBrk="1" hangingPunct="1">
              <a:defRPr/>
            </a:pPr>
            <a:endParaRPr lang="en-US" altLang="en-US"/>
          </a:p>
        </p:txBody>
      </p:sp>
      <p:pic>
        <p:nvPicPr>
          <p:cNvPr id="181256" name="Picture 8" descr="Image result for 1 year calendar clip art">
            <a:extLst>
              <a:ext uri="{FF2B5EF4-FFF2-40B4-BE49-F238E27FC236}">
                <a16:creationId xmlns:a16="http://schemas.microsoft.com/office/drawing/2014/main" id="{1279B431-10B8-90E4-AF48-00D998240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132" y="3938654"/>
            <a:ext cx="18954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1DA5BDC-4BED-7061-B5C2-D3088D6F1BA7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391B28-4FC9-8FEB-4CCD-A0E6AE2F082C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BEDC6A5-17F2-8DEC-29DC-57D3F61C54A4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6144C7F-5CC8-33D9-1B25-B3E229C636FC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AF2C0A8-E030-9658-FF94-3CCB6E1CD6F0}"/>
              </a:ext>
            </a:extLst>
          </p:cNvPr>
          <p:cNvSpPr txBox="1">
            <a:spLocks noChangeArrowheads="1"/>
          </p:cNvSpPr>
          <p:nvPr/>
        </p:nvSpPr>
        <p:spPr>
          <a:xfrm>
            <a:off x="1531918" y="715352"/>
            <a:ext cx="4568044" cy="911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Standards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741BA336-160E-4A05-2E25-263EEBBBE1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00646"/>
            <a:ext cx="9144000" cy="90252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Skinfold Assessment Calculations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D38DC09E-C811-E907-2CF3-C053A71259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3169"/>
            <a:ext cx="10036174" cy="4569031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/>
              <a:t>LOHMAN Equation for Body Density                              	</a:t>
            </a:r>
            <a:br>
              <a:rPr lang="en-US" altLang="en-US" sz="2400"/>
            </a:br>
            <a:r>
              <a:rPr lang="en-US" altLang="en-US" sz="2400">
                <a:solidFill>
                  <a:srgbClr val="FF0000"/>
                </a:solidFill>
              </a:rPr>
              <a:t>BD= [1.0973 -  (sumSFx.000815)]+[(</a:t>
            </a:r>
            <a:r>
              <a:rPr lang="en-US" altLang="en-US" sz="2400" err="1">
                <a:solidFill>
                  <a:srgbClr val="FF0000"/>
                </a:solidFill>
              </a:rPr>
              <a:t>sumSF</a:t>
            </a:r>
            <a:r>
              <a:rPr lang="en-US" altLang="en-US" sz="2400">
                <a:solidFill>
                  <a:srgbClr val="FF0000"/>
                </a:solidFill>
              </a:rPr>
              <a:t>)</a:t>
            </a:r>
            <a:r>
              <a:rPr lang="en-US" altLang="en-US" sz="2400" baseline="30000">
                <a:solidFill>
                  <a:srgbClr val="FF0000"/>
                </a:solidFill>
              </a:rPr>
              <a:t>2</a:t>
            </a:r>
            <a:r>
              <a:rPr lang="en-US" altLang="en-US" sz="2400">
                <a:solidFill>
                  <a:srgbClr val="FF0000"/>
                </a:solidFill>
              </a:rPr>
              <a:t>x.00000084]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altLang="en-US" sz="2400">
              <a:solidFill>
                <a:srgbClr val="E82D08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/>
              <a:t>  </a:t>
            </a:r>
            <a:r>
              <a:rPr lang="en-US" altLang="en-US" sz="2400" err="1"/>
              <a:t>sumSF</a:t>
            </a:r>
            <a:r>
              <a:rPr lang="en-US" altLang="en-US" sz="2400"/>
              <a:t>=</a:t>
            </a:r>
            <a:r>
              <a:rPr lang="en-US" altLang="en-US" sz="2400" err="1"/>
              <a:t>TricepsSF+SubscapularSF+AbdominalSF</a:t>
            </a:r>
            <a:endParaRPr lang="en-US" altLang="en-US" sz="2400"/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>
                <a:solidFill>
                  <a:srgbClr val="FF0000"/>
                </a:solidFill>
              </a:rPr>
              <a:t>(each skinfold value is an average of the three recorded)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>
                <a:solidFill>
                  <a:srgbClr val="FF0000"/>
                </a:solidFill>
              </a:rPr>
              <a:t>carry out calculations to five places past the decimal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>
                <a:solidFill>
                  <a:srgbClr val="FF0000"/>
                </a:solidFill>
              </a:rPr>
              <a:t>e.g. 1.08787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0601B7-9F85-E1EE-BC3D-7943F5D8B58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110933-3BCD-8BBF-7882-5EDAF1340F10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3C997F-C7B1-46D2-1E4D-1C4664DAA860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933934-E464-9C0B-30A3-39356E79C4E4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>
            <a:extLst>
              <a:ext uri="{FF2B5EF4-FFF2-40B4-BE49-F238E27FC236}">
                <a16:creationId xmlns:a16="http://schemas.microsoft.com/office/drawing/2014/main" id="{9B7118B3-45AC-9E14-5796-E9A9817A59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3169"/>
            <a:ext cx="9144000" cy="456903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err="1"/>
              <a:t>Brozek</a:t>
            </a:r>
            <a:r>
              <a:rPr lang="en-US" altLang="en-US" sz="2400"/>
              <a:t> Equation for Body Fat from Body Density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altLang="en-US" sz="240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% BF = (457 / BD)  - (414.2)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carry out calculations to two places past the decimal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e.g. 12.34%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BDD96D-0D58-BCF0-025F-4ECFEA094FE4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96480F-212C-71DC-6A65-F91B749DE6B0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BD2819-4325-25A4-8C2D-0B91251D97DB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2F1F82-C926-684B-0C40-F6275453E4A1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B4612C18-16AB-DA5F-84CE-A193A8B67A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00646"/>
            <a:ext cx="9144000" cy="90252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Skinfold Assessment Calculations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>
            <a:extLst>
              <a:ext uri="{FF2B5EF4-FFF2-40B4-BE49-F238E27FC236}">
                <a16:creationId xmlns:a16="http://schemas.microsoft.com/office/drawing/2014/main" id="{32F6248D-A961-913B-8050-BFD0F551F5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0200"/>
            <a:ext cx="9144000" cy="45720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Minimum Wrestling Weight @ 7%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MWW = ([1-(%BF/100)] x TBW) / (.93)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Alternate method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Fat Weight (FW) = TBW x (%BF/100)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Lean Body Mass (LBM) = TBW - FW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MWW = LBM / .93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120657-C936-78E5-FFC0-3B39989B86A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B0A5CD2-0AB9-908F-2B5B-75793DBC104E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6F58A-30C8-1842-37C7-EAECABB3084F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AF5D99-D9FD-7B60-9592-7E6FEDCD3AE5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78BE643-88A7-CFC0-053B-4A9752DF3B24}"/>
              </a:ext>
            </a:extLst>
          </p:cNvPr>
          <p:cNvSpPr txBox="1">
            <a:spLocks noChangeArrowheads="1"/>
          </p:cNvSpPr>
          <p:nvPr/>
        </p:nvSpPr>
        <p:spPr>
          <a:xfrm>
            <a:off x="1520042" y="700646"/>
            <a:ext cx="9144000" cy="902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Skinfold Assessment Calculations: MALE</a:t>
            </a:r>
          </a:p>
        </p:txBody>
      </p:sp>
      <p:pic>
        <p:nvPicPr>
          <p:cNvPr id="12" name="Picture 7" descr="Image result for Male Symbol">
            <a:extLst>
              <a:ext uri="{FF2B5EF4-FFF2-40B4-BE49-F238E27FC236}">
                <a16:creationId xmlns:a16="http://schemas.microsoft.com/office/drawing/2014/main" id="{E05D85AE-2F2E-8998-72B8-15561ABB4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7704" y="450275"/>
            <a:ext cx="1371600" cy="1371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592F43-D05F-D65D-1BC1-B201597F99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" t="16154" r="27500" b="11539"/>
          <a:stretch/>
        </p:blipFill>
        <p:spPr>
          <a:xfrm>
            <a:off x="6293922" y="2356267"/>
            <a:ext cx="5235440" cy="30371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2AEC54-AC48-A5B2-3A19-936420E30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416" y="716188"/>
            <a:ext cx="8726384" cy="8751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Educating the Athlete &amp; Parent</a:t>
            </a:r>
          </a:p>
        </p:txBody>
      </p:sp>
      <p:sp>
        <p:nvSpPr>
          <p:cNvPr id="30724" name="Content Placeholder 2">
            <a:extLst>
              <a:ext uri="{FF2B5EF4-FFF2-40B4-BE49-F238E27FC236}">
                <a16:creationId xmlns:a16="http://schemas.microsoft.com/office/drawing/2014/main" id="{4B3E4549-75B1-8334-D323-04660DAB9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416" y="1591294"/>
            <a:ext cx="7811984" cy="455051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Video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Individual program presentations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Web based Nutrition &amp;</a:t>
            </a:r>
            <a:br>
              <a:rPr lang="en-US" altLang="en-US" sz="2400"/>
            </a:br>
            <a:r>
              <a:rPr lang="en-US" altLang="en-US" sz="2400"/>
              <a:t>Weight Management program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49C459-2008-49DF-6D2F-33F69A62D20E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B50FF5-241D-2F94-BE41-37EB4A6E1EC5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3AE0DA-A3D6-2AE2-2A4E-A40DF42B3651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AEC39AF-9B19-A24A-8041-D7ACE5850760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143F0D-954C-0583-E97B-D6B5914C4595}"/>
              </a:ext>
            </a:extLst>
          </p:cNvPr>
          <p:cNvSpPr txBox="1"/>
          <p:nvPr/>
        </p:nvSpPr>
        <p:spPr>
          <a:xfrm>
            <a:off x="1520041" y="4648201"/>
            <a:ext cx="9143999" cy="1292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i="1"/>
              <a:t>Nicole is a female wrestler who also participated in the Alpha assessment on November 13 while weighing 132 pounds and had average skinfold measurements of </a:t>
            </a:r>
            <a:br>
              <a:rPr lang="en-US" sz="1000" i="1"/>
            </a:br>
            <a:r>
              <a:rPr lang="en-US" sz="1000" i="1"/>
              <a:t>triceps: </a:t>
            </a:r>
            <a:r>
              <a:rPr lang="en-US" sz="1000" b="1" i="1"/>
              <a:t>11</a:t>
            </a:r>
            <a:r>
              <a:rPr lang="en-US" sz="1000" i="1"/>
              <a:t> and sub scapula: </a:t>
            </a:r>
            <a:r>
              <a:rPr lang="en-US" sz="1000" b="1" i="1"/>
              <a:t>12</a:t>
            </a:r>
            <a:r>
              <a:rPr lang="en-US" sz="1000" i="1"/>
              <a:t>.  Nicole’s percent body fat is…</a:t>
            </a:r>
          </a:p>
          <a:p>
            <a:pPr>
              <a:defRPr/>
            </a:pPr>
            <a:endParaRPr lang="en-US" sz="1000"/>
          </a:p>
          <a:p>
            <a:pPr>
              <a:defRPr/>
            </a:pPr>
            <a:r>
              <a:rPr lang="en-US" sz="1200"/>
              <a:t>12+11 = </a:t>
            </a:r>
            <a:r>
              <a:rPr lang="en-US" sz="1200" b="1">
                <a:solidFill>
                  <a:srgbClr val="FF0000"/>
                </a:solidFill>
              </a:rPr>
              <a:t>23</a:t>
            </a:r>
            <a:r>
              <a:rPr lang="en-US" sz="1200"/>
              <a:t>(</a:t>
            </a:r>
            <a:r>
              <a:rPr lang="en-US" sz="1200" err="1"/>
              <a:t>sumSF</a:t>
            </a:r>
            <a:r>
              <a:rPr lang="en-US" sz="1200"/>
              <a:t>) x 1.35 = </a:t>
            </a:r>
            <a:r>
              <a:rPr lang="en-US" sz="1200" b="1">
                <a:solidFill>
                  <a:srgbClr val="FF0000"/>
                </a:solidFill>
              </a:rPr>
              <a:t>31.05		31.05</a:t>
            </a:r>
            <a:r>
              <a:rPr lang="en-US" sz="1200"/>
              <a:t> – </a:t>
            </a:r>
            <a:r>
              <a:rPr lang="en-US" sz="1200" b="1">
                <a:solidFill>
                  <a:srgbClr val="FF0000"/>
                </a:solidFill>
              </a:rPr>
              <a:t>6.348 </a:t>
            </a:r>
            <a:r>
              <a:rPr lang="en-US" sz="1200"/>
              <a:t>=</a:t>
            </a:r>
            <a:r>
              <a:rPr lang="en-US" sz="1200" b="1">
                <a:solidFill>
                  <a:srgbClr val="FF0000"/>
                </a:solidFill>
              </a:rPr>
              <a:t> 24.702 </a:t>
            </a:r>
            <a:r>
              <a:rPr lang="en-US" sz="1200"/>
              <a:t>–</a:t>
            </a:r>
            <a:r>
              <a:rPr lang="en-US" sz="1200" b="1">
                <a:solidFill>
                  <a:srgbClr val="FF0000"/>
                </a:solidFill>
              </a:rPr>
              <a:t> 3.4 </a:t>
            </a:r>
            <a:r>
              <a:rPr lang="en-US" sz="1200"/>
              <a:t>=</a:t>
            </a:r>
          </a:p>
          <a:p>
            <a:pPr>
              <a:defRPr/>
            </a:pPr>
            <a:r>
              <a:rPr lang="en-US" sz="1200"/>
              <a:t>0.012 x (23x23 = </a:t>
            </a:r>
            <a:r>
              <a:rPr lang="en-US" sz="1200" b="1">
                <a:solidFill>
                  <a:srgbClr val="FF0000"/>
                </a:solidFill>
              </a:rPr>
              <a:t>529</a:t>
            </a:r>
            <a:r>
              <a:rPr lang="en-US" sz="1200"/>
              <a:t>(sumSF</a:t>
            </a:r>
            <a:r>
              <a:rPr lang="en-US" sz="1200" baseline="30000"/>
              <a:t>2</a:t>
            </a:r>
            <a:r>
              <a:rPr lang="en-US" sz="1200"/>
              <a:t>)</a:t>
            </a:r>
            <a:r>
              <a:rPr lang="en-US" sz="1200" b="1"/>
              <a:t> </a:t>
            </a:r>
            <a:r>
              <a:rPr lang="en-US" sz="1200"/>
              <a:t>=</a:t>
            </a:r>
            <a:r>
              <a:rPr lang="en-US" sz="1200" b="1">
                <a:solidFill>
                  <a:srgbClr val="FF0000"/>
                </a:solidFill>
              </a:rPr>
              <a:t> 6.348		</a:t>
            </a:r>
            <a:r>
              <a:rPr lang="en-US" sz="1200" b="1"/>
              <a:t>21.302 body fat % </a:t>
            </a:r>
          </a:p>
          <a:p>
            <a:pPr>
              <a:defRPr/>
            </a:pPr>
            <a:endParaRPr lang="en-US" sz="1200" b="1"/>
          </a:p>
          <a:p>
            <a:pPr algn="ctr">
              <a:defRPr/>
            </a:pPr>
            <a:r>
              <a:rPr lang="en-US" sz="1200" b="1" i="1"/>
              <a:t>132 </a:t>
            </a:r>
            <a:r>
              <a:rPr lang="en-US" sz="1200" b="1" i="1" err="1"/>
              <a:t>lbs</a:t>
            </a:r>
            <a:r>
              <a:rPr lang="en-US" sz="1200" b="1" i="1"/>
              <a:t> – 21.302 (BF) = 110.698 (LBM) / .88 = 125.79 </a:t>
            </a:r>
            <a:r>
              <a:rPr lang="en-US" sz="1200" b="1" i="1" err="1"/>
              <a:t>lbs</a:t>
            </a:r>
            <a:r>
              <a:rPr lang="en-US" sz="1200" b="1" i="1"/>
              <a:t> </a:t>
            </a:r>
            <a:r>
              <a:rPr lang="en-US" sz="1100" b="1" i="1"/>
              <a:t>(Minimum Wrestling Weight)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DECF4959-EF41-B8C6-2281-C7C0A9DD3D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752600"/>
            <a:ext cx="9143999" cy="28956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 err="1"/>
              <a:t>Boileau</a:t>
            </a:r>
            <a:r>
              <a:rPr lang="en-US" altLang="en-US" sz="2400"/>
              <a:t> Equation for %Body Fat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/>
              <a:t>  %BF = [1.35 x (</a:t>
            </a:r>
            <a:r>
              <a:rPr lang="en-US" altLang="en-US" err="1"/>
              <a:t>sumSF</a:t>
            </a:r>
            <a:r>
              <a:rPr lang="en-US" altLang="en-US"/>
              <a:t>)] - [0.012 x (</a:t>
            </a:r>
            <a:r>
              <a:rPr lang="en-US" altLang="en-US" err="1"/>
              <a:t>sumSF</a:t>
            </a:r>
            <a:r>
              <a:rPr lang="en-US" altLang="en-US"/>
              <a:t>)</a:t>
            </a:r>
            <a:r>
              <a:rPr lang="en-US" altLang="en-US" baseline="30000"/>
              <a:t>2</a:t>
            </a:r>
            <a:r>
              <a:rPr lang="en-US" altLang="en-US"/>
              <a:t>]  - 3.4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/>
              <a:t>  </a:t>
            </a:r>
            <a:r>
              <a:rPr lang="en-US" altLang="en-US" err="1"/>
              <a:t>sumSF</a:t>
            </a:r>
            <a:r>
              <a:rPr lang="en-US" altLang="en-US"/>
              <a:t> = Triceps SF + Subscapular SF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i="1"/>
              <a:t>  (each skinfold value is an average of the three recorded)</a:t>
            </a:r>
            <a:endParaRPr lang="en-US" altLang="en-US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 MWW (females) = LBM / .88</a:t>
            </a:r>
          </a:p>
        </p:txBody>
      </p:sp>
      <p:pic>
        <p:nvPicPr>
          <p:cNvPr id="179205" name="Picture 9" descr="Image result for Female Symbol">
            <a:extLst>
              <a:ext uri="{FF2B5EF4-FFF2-40B4-BE49-F238E27FC236}">
                <a16:creationId xmlns:a16="http://schemas.microsoft.com/office/drawing/2014/main" id="{18886D7E-60E7-8AF2-B3FC-BCB0954E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98231" y="569025"/>
            <a:ext cx="1371600" cy="1371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9448" name="TextBox 1">
            <a:extLst>
              <a:ext uri="{FF2B5EF4-FFF2-40B4-BE49-F238E27FC236}">
                <a16:creationId xmlns:a16="http://schemas.microsoft.com/office/drawing/2014/main" id="{F5D45F2A-A5C4-83C3-3ECB-9610580A2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1531" y="6395365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20</a:t>
            </a:r>
            <a:endParaRPr lang="en-US" altLang="en-US" sz="1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A4CE6B-F328-3733-0665-740DB2DBFE86}"/>
              </a:ext>
            </a:extLst>
          </p:cNvPr>
          <p:cNvSpPr/>
          <p:nvPr/>
        </p:nvSpPr>
        <p:spPr bwMode="auto">
          <a:xfrm>
            <a:off x="5145975" y="5345876"/>
            <a:ext cx="1447800" cy="16827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ADB2C4-0124-9479-84D6-45472D73F4E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DF5683-C7EA-779F-6F7A-C17F8921DDAB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B56D15-5221-8660-398B-58AA645CD522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049934C-7ECC-6FDA-F8C5-D160EBED2207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137473D3-207E-BF95-EC55-A7A60A91E5D9}"/>
              </a:ext>
            </a:extLst>
          </p:cNvPr>
          <p:cNvSpPr txBox="1">
            <a:spLocks noChangeArrowheads="1"/>
          </p:cNvSpPr>
          <p:nvPr/>
        </p:nvSpPr>
        <p:spPr>
          <a:xfrm>
            <a:off x="1520042" y="700646"/>
            <a:ext cx="9144000" cy="902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Skinfold Assessment Calculations: FEMALE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>
            <a:extLst>
              <a:ext uri="{FF2B5EF4-FFF2-40B4-BE49-F238E27FC236}">
                <a16:creationId xmlns:a16="http://schemas.microsoft.com/office/drawing/2014/main" id="{7234AB00-E81F-5833-FF85-197D7506FF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3169"/>
            <a:ext cx="9144000" cy="2892631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Sample Calculation For Male                             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Triceps =</a:t>
            </a:r>
            <a:r>
              <a:rPr lang="en-US" altLang="en-US" sz="2400">
                <a:solidFill>
                  <a:srgbClr val="E82D08"/>
                </a:solidFill>
              </a:rPr>
              <a:t> 6</a:t>
            </a:r>
            <a:r>
              <a:rPr lang="en-US" altLang="en-US" sz="2400"/>
              <a:t>, </a:t>
            </a:r>
            <a:r>
              <a:rPr lang="en-US" altLang="en-US" sz="2400" err="1"/>
              <a:t>Subscap</a:t>
            </a:r>
            <a:r>
              <a:rPr lang="en-US" altLang="en-US" sz="2400"/>
              <a:t> = </a:t>
            </a:r>
            <a:r>
              <a:rPr lang="en-US" altLang="en-US" sz="2400">
                <a:solidFill>
                  <a:srgbClr val="E82D08"/>
                </a:solidFill>
              </a:rPr>
              <a:t>9.5</a:t>
            </a:r>
            <a:r>
              <a:rPr lang="en-US" altLang="en-US" sz="2400"/>
              <a:t>, Abdominal =</a:t>
            </a:r>
            <a:r>
              <a:rPr lang="en-US" altLang="en-US" sz="2400">
                <a:solidFill>
                  <a:srgbClr val="E82D08"/>
                </a:solidFill>
              </a:rPr>
              <a:t> 9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sum SF = </a:t>
            </a:r>
            <a:r>
              <a:rPr lang="en-US" altLang="en-US" sz="2400">
                <a:solidFill>
                  <a:srgbClr val="E82D08"/>
                </a:solidFill>
              </a:rPr>
              <a:t>24.5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BD= [1.0973 - (</a:t>
            </a:r>
            <a:r>
              <a:rPr lang="en-US" altLang="en-US" sz="2400">
                <a:solidFill>
                  <a:srgbClr val="FF0000"/>
                </a:solidFill>
              </a:rPr>
              <a:t>24.5</a:t>
            </a:r>
            <a:r>
              <a:rPr lang="en-US" altLang="en-US" sz="2400"/>
              <a:t> x .000815)] + [(</a:t>
            </a:r>
            <a:r>
              <a:rPr lang="en-US" altLang="en-US" sz="2400">
                <a:solidFill>
                  <a:srgbClr val="FF0000"/>
                </a:solidFill>
              </a:rPr>
              <a:t>24.5</a:t>
            </a:r>
            <a:r>
              <a:rPr lang="en-US" altLang="en-US" sz="2400"/>
              <a:t>)</a:t>
            </a:r>
            <a:r>
              <a:rPr lang="en-US" altLang="en-US" sz="2400" baseline="30000"/>
              <a:t>2  </a:t>
            </a:r>
            <a:r>
              <a:rPr lang="en-US" altLang="en-US" sz="2400"/>
              <a:t>x .00000084]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BD= </a:t>
            </a:r>
            <a:r>
              <a:rPr lang="en-US" altLang="en-US" sz="2400">
                <a:solidFill>
                  <a:srgbClr val="FF0000"/>
                </a:solidFill>
              </a:rPr>
              <a:t>1.07783</a:t>
            </a:r>
            <a:endParaRPr lang="en-US" altLang="en-US" sz="240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%BF= (457/BD) - 414.2 = </a:t>
            </a:r>
            <a:r>
              <a:rPr lang="en-US" altLang="en-US" sz="2400">
                <a:solidFill>
                  <a:srgbClr val="FF0000"/>
                </a:solidFill>
              </a:rPr>
              <a:t>9.8</a:t>
            </a:r>
            <a:r>
              <a:rPr lang="en-US" altLang="en-US" sz="2400"/>
              <a:t>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D38ECE-8616-640A-45B4-F8D96EAC59EE}"/>
              </a:ext>
            </a:extLst>
          </p:cNvPr>
          <p:cNvSpPr txBox="1"/>
          <p:nvPr/>
        </p:nvSpPr>
        <p:spPr>
          <a:xfrm>
            <a:off x="1520042" y="4638301"/>
            <a:ext cx="10054442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i="1"/>
              <a:t>Steve is a wrestler who participated in the Alpha assessment on November 13 while weighing 123 pounds and had average skinfold measurements of triceps: </a:t>
            </a:r>
            <a:r>
              <a:rPr lang="en-US" sz="1000" b="1" i="1"/>
              <a:t>6</a:t>
            </a:r>
            <a:r>
              <a:rPr lang="en-US" sz="1000" i="1"/>
              <a:t>, sub scapula: </a:t>
            </a:r>
            <a:r>
              <a:rPr lang="en-US" sz="1000" b="1" i="1"/>
              <a:t>9.5</a:t>
            </a:r>
            <a:r>
              <a:rPr lang="en-US" sz="1000" i="1"/>
              <a:t> and abdominal: </a:t>
            </a:r>
            <a:r>
              <a:rPr lang="en-US" sz="1000" b="1" i="1"/>
              <a:t>9</a:t>
            </a:r>
            <a:r>
              <a:rPr lang="en-US" sz="1000" i="1"/>
              <a:t>.  From this data, his lean body mass in pounds is…</a:t>
            </a:r>
          </a:p>
          <a:p>
            <a:pPr>
              <a:defRPr/>
            </a:pPr>
            <a:endParaRPr lang="en-US" sz="1000"/>
          </a:p>
          <a:p>
            <a:pPr>
              <a:defRPr/>
            </a:pPr>
            <a:r>
              <a:rPr lang="en-US" sz="1200"/>
              <a:t>1.0973 – 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0.01996</a:t>
            </a:r>
            <a:r>
              <a:rPr lang="en-US" sz="1200"/>
              <a:t> = 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1.07734</a:t>
            </a:r>
            <a:r>
              <a:rPr lang="en-US" sz="1200"/>
              <a:t>     +     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0.00050421</a:t>
            </a:r>
            <a:r>
              <a:rPr lang="en-US" sz="1200"/>
              <a:t> = 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1.07783</a:t>
            </a:r>
            <a:endParaRPr lang="en-US" sz="1200"/>
          </a:p>
          <a:p>
            <a:pPr>
              <a:defRPr/>
            </a:pPr>
            <a:r>
              <a:rPr lang="en-US" sz="1200"/>
              <a:t>457 / 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1.07783</a:t>
            </a:r>
            <a:r>
              <a:rPr lang="en-US" sz="1200"/>
              <a:t> =  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424.0</a:t>
            </a:r>
            <a:r>
              <a:rPr lang="en-US" sz="1200"/>
              <a:t> – 414.2 = 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9.8</a:t>
            </a:r>
            <a:r>
              <a:rPr lang="en-US" sz="1200"/>
              <a:t>%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Body Fat</a:t>
            </a:r>
          </a:p>
          <a:p>
            <a:pPr>
              <a:defRPr/>
            </a:pPr>
            <a:endParaRPr lang="en-U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</a:t>
            </a:r>
            <a:r>
              <a:rPr lang="en-US" sz="12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lbs</a:t>
            </a: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9.8% = 12.55 </a:t>
            </a:r>
            <a:r>
              <a:rPr lang="en-US" sz="12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lbs</a:t>
            </a: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123 </a:t>
            </a:r>
            <a:r>
              <a:rPr lang="en-US" sz="12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lbs</a:t>
            </a: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12.55 </a:t>
            </a:r>
            <a:r>
              <a:rPr lang="en-US" sz="12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lbs</a:t>
            </a: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110.4 </a:t>
            </a:r>
            <a:r>
              <a:rPr lang="en-US" sz="12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lbs</a:t>
            </a: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(Minimum Wrestling Weight)</a:t>
            </a:r>
            <a:endParaRPr lang="en-US" sz="1100" b="1" i="1"/>
          </a:p>
        </p:txBody>
      </p:sp>
      <p:sp>
        <p:nvSpPr>
          <p:cNvPr id="191495" name="TextBox 1">
            <a:extLst>
              <a:ext uri="{FF2B5EF4-FFF2-40B4-BE49-F238E27FC236}">
                <a16:creationId xmlns:a16="http://schemas.microsoft.com/office/drawing/2014/main" id="{413B21B3-9955-A755-85FE-C9AE48BDC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6" y="6407725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19</a:t>
            </a:r>
          </a:p>
        </p:txBody>
      </p:sp>
      <p:pic>
        <p:nvPicPr>
          <p:cNvPr id="10" name="Picture 7" descr="Image result for Male Symbol">
            <a:extLst>
              <a:ext uri="{FF2B5EF4-FFF2-40B4-BE49-F238E27FC236}">
                <a16:creationId xmlns:a16="http://schemas.microsoft.com/office/drawing/2014/main" id="{580C6407-93A1-37AA-4ADC-2A1B7B379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7704" y="450275"/>
            <a:ext cx="1371600" cy="1371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C9987-CE53-82AC-8600-55C95477C0A5}"/>
              </a:ext>
            </a:extLst>
          </p:cNvPr>
          <p:cNvSpPr/>
          <p:nvPr/>
        </p:nvSpPr>
        <p:spPr bwMode="auto">
          <a:xfrm>
            <a:off x="6897581" y="5703125"/>
            <a:ext cx="685800" cy="1524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7BADF2-7E74-BC82-F6B8-C8562C251FB6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E2E5115-C680-CBB4-5FAD-2712501734AB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C148926-B90C-AE28-E946-39481D7B82CB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23DE8C-AE5B-B9F8-AB8E-C053A22421B5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A9493457-789F-BB47-A5C3-16E415BAB1FE}"/>
              </a:ext>
            </a:extLst>
          </p:cNvPr>
          <p:cNvSpPr txBox="1">
            <a:spLocks noChangeArrowheads="1"/>
          </p:cNvSpPr>
          <p:nvPr/>
        </p:nvSpPr>
        <p:spPr>
          <a:xfrm>
            <a:off x="1520042" y="700646"/>
            <a:ext cx="9144000" cy="902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Skinfold Assessment Calculations: MALE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1">
            <a:extLst>
              <a:ext uri="{FF2B5EF4-FFF2-40B4-BE49-F238E27FC236}">
                <a16:creationId xmlns:a16="http://schemas.microsoft.com/office/drawing/2014/main" id="{80EFBB75-45A0-7B0B-4E9C-9EDAAEAED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609" y="2284678"/>
            <a:ext cx="2766950" cy="225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4" name="Rectangle 2">
            <a:extLst>
              <a:ext uri="{FF2B5EF4-FFF2-40B4-BE49-F238E27FC236}">
                <a16:creationId xmlns:a16="http://schemas.microsoft.com/office/drawing/2014/main" id="{7AEF6702-4275-7EE3-DCEE-6BDBD120C4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3792" y="715352"/>
            <a:ext cx="9072747" cy="1600336"/>
          </a:xfrm>
        </p:spPr>
        <p:txBody>
          <a:bodyPr anchor="t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Appeal Process – Step 1</a:t>
            </a:r>
            <a:b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Reassessment by </a:t>
            </a:r>
            <a:r>
              <a:rPr lang="en-US" altLang="en-US" sz="32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Assessor</a:t>
            </a:r>
            <a:br>
              <a:rPr lang="en-US" altLang="en-US" sz="3200" i="1">
                <a:solidFill>
                  <a:srgbClr val="FF0000"/>
                </a:solidFill>
              </a:rPr>
            </a:br>
            <a:r>
              <a:rPr lang="en-US" altLang="en-US" sz="2400" i="1"/>
              <a:t>Step1 may be bypassed and only Step 2 performed</a:t>
            </a: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B312C323-184E-F65E-72F7-C2CDA24DB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3792" y="2498726"/>
            <a:ext cx="8209808" cy="3643922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Reassessment by </a:t>
            </a:r>
            <a:r>
              <a:rPr lang="en-US" altLang="en-US" sz="2400" b="1" u="sng">
                <a:solidFill>
                  <a:srgbClr val="FF0000"/>
                </a:solidFill>
              </a:rPr>
              <a:t>SAME</a:t>
            </a:r>
            <a:r>
              <a:rPr lang="en-US" altLang="en-US" sz="2400"/>
              <a:t> assessor</a:t>
            </a:r>
            <a:endParaRPr lang="en-US" altLang="en-US" sz="2400" i="1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Completed within </a:t>
            </a:r>
            <a:r>
              <a:rPr lang="en-US" altLang="en-US" sz="2400" b="1" u="sng"/>
              <a:t>14 days</a:t>
            </a:r>
            <a:r>
              <a:rPr lang="en-US" altLang="en-US" sz="2400" b="1"/>
              <a:t> </a:t>
            </a:r>
            <a:r>
              <a:rPr lang="en-US" altLang="en-US" sz="2400"/>
              <a:t>of “Alpha Weigh-In”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Reassessment data entered online by </a:t>
            </a:r>
            <a:r>
              <a:rPr lang="en-US" altLang="en-US" sz="2400" b="1" u="sng">
                <a:solidFill>
                  <a:srgbClr val="FF0000"/>
                </a:solidFill>
              </a:rPr>
              <a:t>SAME</a:t>
            </a:r>
            <a:r>
              <a:rPr lang="en-US" altLang="en-US" sz="2400"/>
              <a:t> assessor!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Includes reassessment of </a:t>
            </a:r>
            <a:r>
              <a:rPr lang="en-US" altLang="en-US" sz="2400" b="1" u="sng"/>
              <a:t>Hydration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36EE61-6DE5-E51D-BF0B-79BB1CB9466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C7B69C-EA9B-D346-1066-10CA4E654D23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E80C47-4438-4EBA-39EE-8E290615135C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17EB758-CD97-06C9-6186-32256595C538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E3BA8D-AB65-0E7A-1F77-062EE178167B}"/>
              </a:ext>
            </a:extLst>
          </p:cNvPr>
          <p:cNvSpPr/>
          <p:nvPr/>
        </p:nvSpPr>
        <p:spPr bwMode="auto">
          <a:xfrm>
            <a:off x="0" y="4122718"/>
            <a:ext cx="121920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9029C7DC-5AC1-6BF7-0F62-01E138EDE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715352"/>
            <a:ext cx="9151916" cy="2408848"/>
          </a:xfrm>
        </p:spPr>
        <p:txBody>
          <a:bodyPr anchor="t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Appeal Process – Step 2</a:t>
            </a:r>
            <a:b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i="1">
                <a:solidFill>
                  <a:srgbClr val="333399"/>
                </a:solidFill>
              </a:rPr>
              <a:t>Hydrostatic/DXA Weighing</a:t>
            </a:r>
            <a:br>
              <a:rPr lang="en-US" altLang="en-US" sz="3200" i="1">
                <a:solidFill>
                  <a:srgbClr val="333399"/>
                </a:solidFill>
              </a:rPr>
            </a:br>
            <a:br>
              <a:rPr lang="en-US" altLang="en-US" sz="2400" i="1">
                <a:solidFill>
                  <a:srgbClr val="333399"/>
                </a:solidFill>
              </a:rPr>
            </a:br>
            <a:r>
              <a:rPr lang="en-US" altLang="en-US" sz="3200" i="1"/>
              <a:t>Hydrostatic/DXA Results are </a:t>
            </a:r>
            <a:r>
              <a:rPr lang="en-US" altLang="en-US" sz="3200" b="1" i="1" u="sng">
                <a:solidFill>
                  <a:srgbClr val="FF0000"/>
                </a:solidFill>
              </a:rPr>
              <a:t>FINAL</a:t>
            </a:r>
            <a:r>
              <a:rPr lang="en-US" altLang="en-US" sz="3200" b="1" i="1">
                <a:solidFill>
                  <a:srgbClr val="FF0000"/>
                </a:solidFill>
              </a:rPr>
              <a:t> and </a:t>
            </a:r>
            <a:r>
              <a:rPr lang="en-US" altLang="en-US" sz="3200" b="1" i="1" u="sng">
                <a:solidFill>
                  <a:srgbClr val="FF0000"/>
                </a:solidFill>
              </a:rPr>
              <a:t>BINDING</a:t>
            </a: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BEAD9FB9-2094-F1A7-2D7C-A23656033D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2591394"/>
            <a:ext cx="8458200" cy="3610968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School files “Hydrostatic/DXA Weighing Proposal”</a:t>
            </a:r>
            <a:br>
              <a:rPr lang="en-US" altLang="en-US" sz="2400" dirty="0"/>
            </a:br>
            <a:r>
              <a:rPr lang="en-US" altLang="en-US" sz="2400" dirty="0"/>
              <a:t>prior to testing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Hydro/DXA appeal ends </a:t>
            </a:r>
            <a:r>
              <a:rPr lang="en-US" altLang="en-US" sz="2400" b="1" dirty="0"/>
              <a:t>JAN 15th</a:t>
            </a:r>
            <a:r>
              <a:rPr lang="en-US" altLang="en-US" sz="2400" dirty="0"/>
              <a:t>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Facilities approved by MHSAA (</a:t>
            </a:r>
            <a:r>
              <a:rPr lang="en-US" altLang="en-US" sz="24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www.mhsaa.com</a:t>
            </a:r>
            <a:r>
              <a:rPr lang="en-US" altLang="en-US" sz="2400" dirty="0"/>
              <a:t>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Currently eight (8) facilities listed</a:t>
            </a:r>
          </a:p>
        </p:txBody>
      </p:sp>
      <p:sp>
        <p:nvSpPr>
          <p:cNvPr id="185352" name="Oval 1">
            <a:extLst>
              <a:ext uri="{FF2B5EF4-FFF2-40B4-BE49-F238E27FC236}">
                <a16:creationId xmlns:a16="http://schemas.microsoft.com/office/drawing/2014/main" id="{E3E0A6DE-0A53-8FB8-E597-7B7469070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1981" y="2647207"/>
            <a:ext cx="1905000" cy="1600200"/>
          </a:xfrm>
          <a:prstGeom prst="ellipse">
            <a:avLst/>
          </a:prstGeom>
          <a:solidFill>
            <a:srgbClr val="FF9900"/>
          </a:solidFill>
          <a:ln w="9525" algn="ctr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en-US" altLang="en-US" sz="2400"/>
          </a:p>
        </p:txBody>
      </p:sp>
      <p:sp>
        <p:nvSpPr>
          <p:cNvPr id="195592" name="TextBox 2">
            <a:extLst>
              <a:ext uri="{FF2B5EF4-FFF2-40B4-BE49-F238E27FC236}">
                <a16:creationId xmlns:a16="http://schemas.microsoft.com/office/drawing/2014/main" id="{6EB0142F-0641-3EB8-272D-F2C95A28F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8181" y="2988521"/>
            <a:ext cx="1752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u="sng"/>
              <a:t>MUST</a:t>
            </a:r>
            <a:r>
              <a:rPr lang="en-US" altLang="en-US" sz="1400"/>
              <a:t> have at  least </a:t>
            </a:r>
            <a:r>
              <a:rPr lang="en-US" altLang="en-US" sz="1400" b="1" u="sng"/>
              <a:t>ONE</a:t>
            </a:r>
            <a:r>
              <a:rPr lang="en-US" altLang="en-US" sz="1400"/>
              <a:t> skinfold assessment PRIOR to this step.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3E7C1B-74B2-835A-A785-6ECB64A9D32E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ADE502-32B7-C7F3-73D7-D1505B4995DD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9E59DDF-1B9A-58FD-F75E-D5D69EBF0139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BD8963A-16CA-CDF6-71CD-19D572979B82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49" name="Picture 2">
            <a:extLst>
              <a:ext uri="{FF2B5EF4-FFF2-40B4-BE49-F238E27FC236}">
                <a16:creationId xmlns:a16="http://schemas.microsoft.com/office/drawing/2014/main" id="{DCB297CD-F069-8D39-1C6E-B47528386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855" y="2524786"/>
            <a:ext cx="3180153" cy="16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D42F2D-3868-833C-8838-3595FBFD9D55}"/>
              </a:ext>
            </a:extLst>
          </p:cNvPr>
          <p:cNvSpPr/>
          <p:nvPr/>
        </p:nvSpPr>
        <p:spPr bwMode="auto">
          <a:xfrm>
            <a:off x="0" y="4307773"/>
            <a:ext cx="12191999" cy="4572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99A407BC-0BE0-AF2B-05E2-8F2CB5B901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2529444"/>
            <a:ext cx="9147957" cy="3672918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14-day appeal period starts on the day</a:t>
            </a:r>
            <a:br>
              <a:rPr lang="en-US" altLang="en-US" sz="2400" dirty="0"/>
            </a:br>
            <a:r>
              <a:rPr lang="en-US" altLang="en-US" sz="2400" dirty="0"/>
              <a:t>following the original “Alpha Weigh-In” attempt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dirty="0"/>
              <a:t>1.5%</a:t>
            </a:r>
            <a:r>
              <a:rPr lang="en-US" altLang="en-US" sz="2400" dirty="0">
                <a:solidFill>
                  <a:srgbClr val="E82D08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weight reduction allowed days 1-14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Hydrostatic/DXA/</a:t>
            </a:r>
            <a:r>
              <a:rPr lang="en-US" altLang="en-US" sz="2400" dirty="0" err="1"/>
              <a:t>BodPod</a:t>
            </a:r>
            <a:r>
              <a:rPr lang="en-US" altLang="en-US" sz="2400" dirty="0"/>
              <a:t> weighing options end on </a:t>
            </a:r>
            <a:r>
              <a:rPr lang="en-US" altLang="en-US" sz="2400" b="1" dirty="0"/>
              <a:t>JAN 15th</a:t>
            </a:r>
            <a:r>
              <a:rPr lang="en-US" altLang="en-US" sz="2400" dirty="0"/>
              <a:t>!</a:t>
            </a:r>
          </a:p>
        </p:txBody>
      </p:sp>
      <p:sp>
        <p:nvSpPr>
          <p:cNvPr id="197639" name="TextBox 1">
            <a:extLst>
              <a:ext uri="{FF2B5EF4-FFF2-40B4-BE49-F238E27FC236}">
                <a16:creationId xmlns:a16="http://schemas.microsoft.com/office/drawing/2014/main" id="{DDAEFF3E-AAF1-4D10-1122-5D0CBCE88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3" y="6399256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E47F8E-0FAB-85EC-F867-0DCAC93858F9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212ACA-F9E9-9E75-B0AB-9EBB08161A69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68DF6D3-BE64-07E4-FB9B-CF02AE2CE0F0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3E3501D-9E4D-1FCA-0D11-910F7D56F90F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2CDA9865-6558-4F6A-08D7-1CBB95C45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715352"/>
            <a:ext cx="9873998" cy="2408848"/>
          </a:xfrm>
        </p:spPr>
        <p:txBody>
          <a:bodyPr anchor="t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Appeal Process – Step 2</a:t>
            </a:r>
            <a:b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i="1" dirty="0">
                <a:solidFill>
                  <a:srgbClr val="333399"/>
                </a:solidFill>
              </a:rPr>
              <a:t>Hydrostatic/DXA/</a:t>
            </a:r>
            <a:r>
              <a:rPr lang="en-US" altLang="en-US" sz="3200" b="1" i="1" dirty="0" err="1">
                <a:solidFill>
                  <a:srgbClr val="333399"/>
                </a:solidFill>
              </a:rPr>
              <a:t>BodPod</a:t>
            </a:r>
            <a:r>
              <a:rPr lang="en-US" altLang="en-US" sz="3200" b="1" i="1" dirty="0">
                <a:solidFill>
                  <a:srgbClr val="333399"/>
                </a:solidFill>
              </a:rPr>
              <a:t> Weighing</a:t>
            </a:r>
            <a:br>
              <a:rPr lang="en-US" altLang="en-US" sz="3200" i="1" dirty="0">
                <a:solidFill>
                  <a:srgbClr val="333399"/>
                </a:solidFill>
              </a:rPr>
            </a:br>
            <a:br>
              <a:rPr lang="en-US" altLang="en-US" sz="2400" i="1" dirty="0">
                <a:solidFill>
                  <a:srgbClr val="333399"/>
                </a:solidFill>
              </a:rPr>
            </a:br>
            <a:r>
              <a:rPr lang="en-US" altLang="en-US" sz="3200" i="1" dirty="0"/>
              <a:t>Hydrostatic/DXA/</a:t>
            </a:r>
            <a:r>
              <a:rPr lang="en-US" altLang="en-US" sz="3200" i="1" dirty="0" err="1"/>
              <a:t>BodPod</a:t>
            </a:r>
            <a:r>
              <a:rPr lang="en-US" altLang="en-US" sz="3200" i="1" dirty="0"/>
              <a:t> Results are </a:t>
            </a:r>
            <a:r>
              <a:rPr lang="en-US" altLang="en-US" sz="3200" b="1" i="1" u="sng" dirty="0">
                <a:solidFill>
                  <a:srgbClr val="FF0000"/>
                </a:solidFill>
              </a:rPr>
              <a:t>FINAL</a:t>
            </a:r>
            <a:r>
              <a:rPr lang="en-US" altLang="en-US" sz="3200" b="1" i="1" dirty="0">
                <a:solidFill>
                  <a:srgbClr val="FF0000"/>
                </a:solidFill>
              </a:rPr>
              <a:t> and </a:t>
            </a:r>
            <a:r>
              <a:rPr lang="en-US" altLang="en-US" sz="3200" b="1" i="1" u="sng" dirty="0">
                <a:solidFill>
                  <a:srgbClr val="FF0000"/>
                </a:solidFill>
              </a:rPr>
              <a:t>BINDING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8" descr="Image result for DO NOT">
            <a:extLst>
              <a:ext uri="{FF2B5EF4-FFF2-40B4-BE49-F238E27FC236}">
                <a16:creationId xmlns:a16="http://schemas.microsoft.com/office/drawing/2014/main" id="{ACD8163F-DA9C-2332-1962-E9DE6ACD2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37" y="2785378"/>
            <a:ext cx="20574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3" name="Rectangle 4">
            <a:extLst>
              <a:ext uri="{FF2B5EF4-FFF2-40B4-BE49-F238E27FC236}">
                <a16:creationId xmlns:a16="http://schemas.microsoft.com/office/drawing/2014/main" id="{EE628C29-C3E9-2352-9DDA-8AA8C1D82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906980"/>
            <a:ext cx="9725890" cy="39386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94562" name="Rectangle 2">
            <a:extLst>
              <a:ext uri="{FF2B5EF4-FFF2-40B4-BE49-F238E27FC236}">
                <a16:creationId xmlns:a16="http://schemas.microsoft.com/office/drawing/2014/main" id="{1B27FA7D-A382-4DAC-606A-A6F4580FF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27365"/>
            <a:ext cx="9144000" cy="87580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TRACKWRESTLING: ONLINE PROGRAM</a:t>
            </a: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F0E65B92-EA74-44D5-1C73-6E0A686C37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3169"/>
            <a:ext cx="9144000" cy="4624595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Upon successful completion of this course, </a:t>
            </a:r>
            <a:r>
              <a:rPr lang="en-US" altLang="en-US" sz="2400" b="1"/>
              <a:t>MHSAA/</a:t>
            </a:r>
            <a:r>
              <a:rPr lang="en-US" altLang="en-US" sz="2400" b="1" err="1"/>
              <a:t>TrackWrestling</a:t>
            </a:r>
            <a:r>
              <a:rPr lang="en-US" altLang="en-US" sz="2400" b="1"/>
              <a:t> </a:t>
            </a:r>
            <a:r>
              <a:rPr lang="en-US" altLang="en-US" sz="2400"/>
              <a:t>will email each assessor their user ID and password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u="sng"/>
              <a:t>ONLY</a:t>
            </a:r>
            <a:r>
              <a:rPr lang="en-US" altLang="en-US" sz="2400"/>
              <a:t> the registered assessor shall input data </a:t>
            </a:r>
            <a:br>
              <a:rPr lang="en-US" altLang="en-US" sz="2400"/>
            </a:br>
            <a:r>
              <a:rPr lang="en-US" altLang="en-US" sz="2400"/>
              <a:t>and use their ID and password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SHARE YOUR PASSWORD WITH ANYONE!</a:t>
            </a:r>
            <a:endParaRPr lang="en-US" altLang="en-US" sz="2400" u="sng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Keep a hard copy (worksheets) for your records</a:t>
            </a:r>
            <a:br>
              <a:rPr lang="en-US" altLang="en-US" sz="2400"/>
            </a:br>
            <a:r>
              <a:rPr lang="en-US" altLang="en-US" sz="2400"/>
              <a:t>(for one calendar year) and as a means of back-up 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Worksheets are available at </a:t>
            </a:r>
            <a:r>
              <a:rPr lang="en-US" altLang="en-US" sz="2400" b="1"/>
              <a:t>MHSAA.com</a:t>
            </a:r>
            <a:endParaRPr lang="en-US" altLang="en-US" sz="2400"/>
          </a:p>
        </p:txBody>
      </p:sp>
      <p:sp>
        <p:nvSpPr>
          <p:cNvPr id="199687" name="TextBox 1">
            <a:extLst>
              <a:ext uri="{FF2B5EF4-FFF2-40B4-BE49-F238E27FC236}">
                <a16:creationId xmlns:a16="http://schemas.microsoft.com/office/drawing/2014/main" id="{DFD9A0FD-D4B8-C9C4-488D-583C23D36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6504" y="6404031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18</a:t>
            </a:r>
            <a:endParaRPr lang="en-US" altLang="en-US" sz="1000"/>
          </a:p>
        </p:txBody>
      </p:sp>
      <p:pic>
        <p:nvPicPr>
          <p:cNvPr id="199697" name="Picture 9" descr="Image result for Track Wrestling">
            <a:extLst>
              <a:ext uri="{FF2B5EF4-FFF2-40B4-BE49-F238E27FC236}">
                <a16:creationId xmlns:a16="http://schemas.microsoft.com/office/drawing/2014/main" id="{D58F95BC-C6FF-35B9-6256-CBB9FCBBF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108"/>
            <a:ext cx="75723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D237BC-18E5-0502-3122-A73D2448CF66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08E07E1-A496-856A-C27E-24370262D619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705F40A-341F-6D91-4916-0E9C93EF3A55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E4CDAE-6183-9211-053E-DBE712BC68E7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C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B6D7DE3-C2C4-9F30-903A-5DC24E5D0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118229"/>
              </p:ext>
            </p:extLst>
          </p:nvPr>
        </p:nvGraphicFramePr>
        <p:xfrm>
          <a:off x="0" y="2040640"/>
          <a:ext cx="12192000" cy="2966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126338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55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156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15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843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828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205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311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80383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007A8BC-E5F5-B416-C74C-DC04953BE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939" y="1600200"/>
            <a:ext cx="3286125" cy="365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335927-F016-5377-1350-5CADF357044D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73D1B08-3308-7FE9-8744-E45831F3C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34082"/>
            <a:ext cx="8686800" cy="841375"/>
          </a:xfrm>
        </p:spPr>
        <p:txBody>
          <a:bodyPr/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www.trackwrestling.com</a:t>
            </a:r>
            <a:r>
              <a:rPr lang="en-US" altLang="en-US" sz="3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17170D-5F75-09CD-EE3E-250CA451EA34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BD395CA-FAC8-D8B1-9430-EC252726D351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2E03F27-DB2B-04C4-172B-6FBC4418AD7F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71BE36-A18C-850C-BF08-68198A866571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2" name="Picture 9" descr="Image result for Track Wrestling">
            <a:extLst>
              <a:ext uri="{FF2B5EF4-FFF2-40B4-BE49-F238E27FC236}">
                <a16:creationId xmlns:a16="http://schemas.microsoft.com/office/drawing/2014/main" id="{EC1F79A4-B938-AD2E-EF2F-F2DA31F95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3D095A-D873-EB47-9939-2AA6EEC9E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240" y="1624122"/>
            <a:ext cx="8686245" cy="371905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E260CAF-0D80-41C4-F6A0-0E210BB1EB79}"/>
              </a:ext>
            </a:extLst>
          </p:cNvPr>
          <p:cNvSpPr/>
          <p:nvPr/>
        </p:nvSpPr>
        <p:spPr bwMode="auto">
          <a:xfrm>
            <a:off x="2522864" y="1413924"/>
            <a:ext cx="2498200" cy="689553"/>
          </a:xfrm>
          <a:prstGeom prst="ellips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B3134C-F164-D2A9-A9B0-E9F72C8D1073}"/>
              </a:ext>
            </a:extLst>
          </p:cNvPr>
          <p:cNvSpPr/>
          <p:nvPr/>
        </p:nvSpPr>
        <p:spPr bwMode="auto">
          <a:xfrm>
            <a:off x="2827338" y="3154364"/>
            <a:ext cx="7840662" cy="534987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5827" name="Rectangle 10">
            <a:extLst>
              <a:ext uri="{FF2B5EF4-FFF2-40B4-BE49-F238E27FC236}">
                <a16:creationId xmlns:a16="http://schemas.microsoft.com/office/drawing/2014/main" id="{27C1F259-3F6F-500B-7B6A-EAB3C94EFE55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2555875" y="3195638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777A8D-0690-0D6A-A75D-73EE4309C7DA}"/>
              </a:ext>
            </a:extLst>
          </p:cNvPr>
          <p:cNvSpPr/>
          <p:nvPr/>
        </p:nvSpPr>
        <p:spPr bwMode="auto">
          <a:xfrm>
            <a:off x="1524000" y="2468564"/>
            <a:ext cx="7848600" cy="53498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5829" name="Rectangle 8">
            <a:extLst>
              <a:ext uri="{FF2B5EF4-FFF2-40B4-BE49-F238E27FC236}">
                <a16:creationId xmlns:a16="http://schemas.microsoft.com/office/drawing/2014/main" id="{F2ED59E1-4913-0DE1-0DE6-DE9CC545BDF8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9178925" y="2509838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96610" name="Content Placeholder 3">
            <a:extLst>
              <a:ext uri="{FF2B5EF4-FFF2-40B4-BE49-F238E27FC236}">
                <a16:creationId xmlns:a16="http://schemas.microsoft.com/office/drawing/2014/main" id="{B81EFA3F-4BA8-0891-143E-EB26EB4D891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2895600" y="1957817"/>
            <a:ext cx="6400800" cy="2234322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Assessor Login ID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Assessor Password</a:t>
            </a:r>
          </a:p>
        </p:txBody>
      </p:sp>
      <p:sp>
        <p:nvSpPr>
          <p:cNvPr id="205832" name="TextBox 1">
            <a:extLst>
              <a:ext uri="{FF2B5EF4-FFF2-40B4-BE49-F238E27FC236}">
                <a16:creationId xmlns:a16="http://schemas.microsoft.com/office/drawing/2014/main" id="{A245952F-5100-CBA3-4510-9B2CF3492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7" y="6400558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16</a:t>
            </a:r>
            <a:endParaRPr lang="en-US" altLang="en-US" sz="10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292089-4E57-830A-7F37-08BF99B43BFD}"/>
              </a:ext>
            </a:extLst>
          </p:cNvPr>
          <p:cNvCxnSpPr/>
          <p:nvPr/>
        </p:nvCxnSpPr>
        <p:spPr bwMode="auto">
          <a:xfrm>
            <a:off x="3352800" y="2773363"/>
            <a:ext cx="45720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2731C4-0D12-E24E-A513-471441D05605}"/>
              </a:ext>
            </a:extLst>
          </p:cNvPr>
          <p:cNvCxnSpPr/>
          <p:nvPr/>
        </p:nvCxnSpPr>
        <p:spPr bwMode="auto">
          <a:xfrm>
            <a:off x="3352800" y="3382963"/>
            <a:ext cx="45720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FFE9AD-0C0C-8134-FED5-DB7C618B818A}"/>
              </a:ext>
            </a:extLst>
          </p:cNvPr>
          <p:cNvCxnSpPr/>
          <p:nvPr/>
        </p:nvCxnSpPr>
        <p:spPr bwMode="auto">
          <a:xfrm>
            <a:off x="3352800" y="2773363"/>
            <a:ext cx="0" cy="16764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F23306DC-E4EE-1A04-D9E7-2EBD4F4EA230}"/>
              </a:ext>
            </a:extLst>
          </p:cNvPr>
          <p:cNvSpPr/>
          <p:nvPr/>
        </p:nvSpPr>
        <p:spPr bwMode="auto">
          <a:xfrm>
            <a:off x="1905001" y="4297363"/>
            <a:ext cx="4475163" cy="1447800"/>
          </a:xfrm>
          <a:prstGeom prst="ellipse">
            <a:avLst/>
          </a:prstGeom>
          <a:solidFill>
            <a:srgbClr val="B2E3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153241-9B43-7888-D4E9-B957EF440A58}"/>
              </a:ext>
            </a:extLst>
          </p:cNvPr>
          <p:cNvSpPr txBox="1"/>
          <p:nvPr/>
        </p:nvSpPr>
        <p:spPr>
          <a:xfrm>
            <a:off x="2133600" y="4572001"/>
            <a:ext cx="3962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Provided by the </a:t>
            </a:r>
            <a:b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MHSAA &amp; </a:t>
            </a:r>
            <a:r>
              <a:rPr lang="en-US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TrackWrestling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upon completion of In-Service &amp; Test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263A51-D54D-1D83-4D75-739A4A6B01C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C868D9-FDB0-5194-BA80-59BC82A089E4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334F83B-03B2-96B9-E470-D9F483B5178E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581D69-D24F-2CFD-9E47-EBBDF6524BC7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140CFD5-684C-8C36-75B5-C8DF4EAB2936}"/>
              </a:ext>
            </a:extLst>
          </p:cNvPr>
          <p:cNvSpPr txBox="1">
            <a:spLocks/>
          </p:cNvSpPr>
          <p:nvPr/>
        </p:nvSpPr>
        <p:spPr>
          <a:xfrm>
            <a:off x="1531917" y="716188"/>
            <a:ext cx="8678883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Logging In</a:t>
            </a:r>
          </a:p>
        </p:txBody>
      </p:sp>
      <p:pic>
        <p:nvPicPr>
          <p:cNvPr id="20" name="Picture 9" descr="Image result for Track Wrestling">
            <a:extLst>
              <a:ext uri="{FF2B5EF4-FFF2-40B4-BE49-F238E27FC236}">
                <a16:creationId xmlns:a16="http://schemas.microsoft.com/office/drawing/2014/main" id="{1B4E617E-B387-57B7-A058-E2BF5C2A1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C56F373-3C76-54C2-9CEA-B627C35C6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745957"/>
            <a:ext cx="9143999" cy="841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</a:t>
            </a: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</a:t>
            </a: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(Optimal Performance Calculator)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E2286A-19A4-7CA4-2EC4-614D2A01694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674ADC-74B2-7B43-B09E-8CF8FAF56CDD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5D7A56E-77F5-A44A-2E43-8AF63FA867B7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66B0C6-62D1-7264-DAFB-3910A6D3D2B4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2" name="Picture 9" descr="Image result for Track Wrestling">
            <a:extLst>
              <a:ext uri="{FF2B5EF4-FFF2-40B4-BE49-F238E27FC236}">
                <a16:creationId xmlns:a16="http://schemas.microsoft.com/office/drawing/2014/main" id="{940F770A-0575-500D-69FE-95CDCBBC5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2CAC1A-994E-5453-4886-ED44E558D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335" y="1598191"/>
            <a:ext cx="8848255" cy="413436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9A90EC8-CE51-A79B-3615-5F792C1087D1}"/>
              </a:ext>
            </a:extLst>
          </p:cNvPr>
          <p:cNvSpPr/>
          <p:nvPr/>
        </p:nvSpPr>
        <p:spPr bwMode="auto">
          <a:xfrm>
            <a:off x="4125748" y="2141705"/>
            <a:ext cx="990600" cy="418615"/>
          </a:xfrm>
          <a:prstGeom prst="ellips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 descr="Image result for Michigan">
            <a:extLst>
              <a:ext uri="{FF2B5EF4-FFF2-40B4-BE49-F238E27FC236}">
                <a16:creationId xmlns:a16="http://schemas.microsoft.com/office/drawing/2014/main" id="{DAFB6BE3-0EE0-6F1F-5DAE-ABE553158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57200"/>
            <a:ext cx="60293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2">
            <a:extLst>
              <a:ext uri="{FF2B5EF4-FFF2-40B4-BE49-F238E27FC236}">
                <a16:creationId xmlns:a16="http://schemas.microsoft.com/office/drawing/2014/main" id="{0B0BA794-81A2-0ABA-7BE5-271A2B34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28600"/>
            <a:ext cx="6248400" cy="58674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AE158C6-DB2D-6DA8-E273-7C4F62CD8C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31917" y="685800"/>
            <a:ext cx="9108374" cy="1752601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the Michigan Wrestling</a:t>
            </a:r>
            <a:b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 Monitoring Program?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FB81BFC6-E9A1-48C0-6186-8DE9C9A7934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31917" y="1579419"/>
            <a:ext cx="7231083" cy="4592782"/>
          </a:xfrm>
        </p:spPr>
        <p:txBody>
          <a:bodyPr anchor="ctr"/>
          <a:lstStyle/>
          <a:p>
            <a:pPr marL="457200" indent="-4572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>
                <a:solidFill>
                  <a:srgbClr val="FF0000"/>
                </a:solidFill>
              </a:rPr>
              <a:t> </a:t>
            </a:r>
            <a:r>
              <a:rPr lang="en-US" altLang="en-US" b="1" cap="all">
                <a:solidFill>
                  <a:srgbClr val="FF0000"/>
                </a:solidFill>
              </a:rPr>
              <a:t>Safe Participation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cap="all">
                <a:solidFill>
                  <a:srgbClr val="FF0000"/>
                </a:solidFill>
              </a:rPr>
              <a:t> Healthy Athletes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cap="all">
                <a:solidFill>
                  <a:srgbClr val="FF0000"/>
                </a:solidFill>
              </a:rPr>
              <a:t> Best Practices</a:t>
            </a:r>
          </a:p>
        </p:txBody>
      </p:sp>
      <p:pic>
        <p:nvPicPr>
          <p:cNvPr id="39943" name="Picture 3">
            <a:extLst>
              <a:ext uri="{FF2B5EF4-FFF2-40B4-BE49-F238E27FC236}">
                <a16:creationId xmlns:a16="http://schemas.microsoft.com/office/drawing/2014/main" id="{B3DF8723-AE02-EAAC-E738-598EA2E94D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Freeform 2">
            <a:extLst>
              <a:ext uri="{FF2B5EF4-FFF2-40B4-BE49-F238E27FC236}">
                <a16:creationId xmlns:a16="http://schemas.microsoft.com/office/drawing/2014/main" id="{34B37DB5-DAC1-3ED6-BE74-225FAC09FF3C}"/>
              </a:ext>
            </a:extLst>
          </p:cNvPr>
          <p:cNvSpPr>
            <a:spLocks/>
          </p:cNvSpPr>
          <p:nvPr/>
        </p:nvSpPr>
        <p:spPr bwMode="auto">
          <a:xfrm>
            <a:off x="7329489" y="4338639"/>
            <a:ext cx="185737" cy="85725"/>
          </a:xfrm>
          <a:custGeom>
            <a:avLst/>
            <a:gdLst>
              <a:gd name="T0" fmla="*/ 0 w 185737"/>
              <a:gd name="T1" fmla="*/ 2381 h 85725"/>
              <a:gd name="T2" fmla="*/ 114300 w 185737"/>
              <a:gd name="T3" fmla="*/ 85725 h 85725"/>
              <a:gd name="T4" fmla="*/ 185737 w 185737"/>
              <a:gd name="T5" fmla="*/ 0 h 85725"/>
              <a:gd name="T6" fmla="*/ 0 w 185737"/>
              <a:gd name="T7" fmla="*/ 2381 h 857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5737" h="85725">
                <a:moveTo>
                  <a:pt x="0" y="2381"/>
                </a:moveTo>
                <a:lnTo>
                  <a:pt x="114300" y="85725"/>
                </a:lnTo>
                <a:lnTo>
                  <a:pt x="185737" y="0"/>
                </a:lnTo>
                <a:lnTo>
                  <a:pt x="0" y="2381"/>
                </a:lnTo>
                <a:close/>
              </a:path>
            </a:pathLst>
          </a:custGeom>
          <a:solidFill>
            <a:srgbClr val="B2E3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D84E4E-CFE9-330D-4580-422DD6BBC504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F6F800-F198-B095-D69A-A17C7AEA2DE8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296332B-6890-C89B-933E-F988327E7FA0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C5AF68E-F11B-AA32-74D2-4A14EB0ABFC8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TextBox 3">
            <a:extLst>
              <a:ext uri="{FF2B5EF4-FFF2-40B4-BE49-F238E27FC236}">
                <a16:creationId xmlns:a16="http://schemas.microsoft.com/office/drawing/2014/main" id="{00DFC98F-3BAE-A3DF-1DB9-117630DE1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944306"/>
            <a:ext cx="81534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Click “Login” beside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2024-25 High School Boys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62CF3BF-223F-3D6E-9783-D25E46C90D6C}"/>
              </a:ext>
            </a:extLst>
          </p:cNvPr>
          <p:cNvCxnSpPr/>
          <p:nvPr/>
        </p:nvCxnSpPr>
        <p:spPr bwMode="auto">
          <a:xfrm flipH="1">
            <a:off x="8585200" y="4147851"/>
            <a:ext cx="101600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B7C315-6A7A-664B-14FE-F28C43537435}"/>
              </a:ext>
            </a:extLst>
          </p:cNvPr>
          <p:cNvCxnSpPr/>
          <p:nvPr/>
        </p:nvCxnSpPr>
        <p:spPr bwMode="auto">
          <a:xfrm flipV="1">
            <a:off x="9601200" y="2166651"/>
            <a:ext cx="0" cy="19812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1E4C79-24E3-DBEA-1252-1A606C70913C}"/>
              </a:ext>
            </a:extLst>
          </p:cNvPr>
          <p:cNvCxnSpPr/>
          <p:nvPr/>
        </p:nvCxnSpPr>
        <p:spPr bwMode="auto">
          <a:xfrm>
            <a:off x="9372600" y="2166651"/>
            <a:ext cx="2286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28E2899-CFD8-560B-ED5F-E51D301CC639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E12E9C-DE78-1709-B159-9AC546A8E656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3CFCAC8-6F2B-A532-8F78-90E14B98FCB8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1ACE14B-200B-913B-A183-936A778ECF15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9413ACE-5853-1FF5-FAEC-58286CF59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258" y="631172"/>
            <a:ext cx="8678883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Login Page</a:t>
            </a:r>
          </a:p>
        </p:txBody>
      </p:sp>
      <p:pic>
        <p:nvPicPr>
          <p:cNvPr id="17" name="Picture 9" descr="Image result for Track Wrestling">
            <a:extLst>
              <a:ext uri="{FF2B5EF4-FFF2-40B4-BE49-F238E27FC236}">
                <a16:creationId xmlns:a16="http://schemas.microsoft.com/office/drawing/2014/main" id="{C42C5DF7-72A6-E15D-F0C8-1BFDC5614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EEADB9-6FD8-2AF2-7952-EE6A16AD8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313" y="2849070"/>
            <a:ext cx="5277587" cy="24958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3B3AD9-B833-579A-C3FB-14896AB57194}"/>
              </a:ext>
            </a:extLst>
          </p:cNvPr>
          <p:cNvSpPr txBox="1"/>
          <p:nvPr/>
        </p:nvSpPr>
        <p:spPr>
          <a:xfrm>
            <a:off x="1487278" y="1483976"/>
            <a:ext cx="9760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for boys and girls will be entered in the Boys High School Season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TextBox 3">
            <a:extLst>
              <a:ext uri="{FF2B5EF4-FFF2-40B4-BE49-F238E27FC236}">
                <a16:creationId xmlns:a16="http://schemas.microsoft.com/office/drawing/2014/main" id="{00DFC98F-3BAE-A3DF-1DB9-117630DE1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1902767"/>
            <a:ext cx="81534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“Login” beside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2024-25 High School Girls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62CF3BF-223F-3D6E-9783-D25E46C90D6C}"/>
              </a:ext>
            </a:extLst>
          </p:cNvPr>
          <p:cNvCxnSpPr/>
          <p:nvPr/>
        </p:nvCxnSpPr>
        <p:spPr bwMode="auto">
          <a:xfrm flipH="1">
            <a:off x="8585200" y="4114800"/>
            <a:ext cx="101600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B7C315-6A7A-664B-14FE-F28C43537435}"/>
              </a:ext>
            </a:extLst>
          </p:cNvPr>
          <p:cNvCxnSpPr/>
          <p:nvPr/>
        </p:nvCxnSpPr>
        <p:spPr bwMode="auto">
          <a:xfrm flipV="1">
            <a:off x="9601200" y="2133600"/>
            <a:ext cx="0" cy="19812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1E4C79-24E3-DBEA-1252-1A606C70913C}"/>
              </a:ext>
            </a:extLst>
          </p:cNvPr>
          <p:cNvCxnSpPr/>
          <p:nvPr/>
        </p:nvCxnSpPr>
        <p:spPr bwMode="auto">
          <a:xfrm>
            <a:off x="9372600" y="2133600"/>
            <a:ext cx="2286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28E2899-CFD8-560B-ED5F-E51D301CC639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E12E9C-DE78-1709-B159-9AC546A8E656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marR="0" lvl="0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3CFCAC8-6F2B-A532-8F78-90E14B98FCB8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marR="0" lvl="0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1ACE14B-200B-913B-A183-936A778ECF15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marR="0" lvl="0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9413ACE-5853-1FF5-FAEC-58286CF59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258" y="399815"/>
            <a:ext cx="8678883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Login Page</a:t>
            </a:r>
          </a:p>
        </p:txBody>
      </p:sp>
      <p:pic>
        <p:nvPicPr>
          <p:cNvPr id="17" name="Picture 9" descr="Image result for Track Wrestling">
            <a:extLst>
              <a:ext uri="{FF2B5EF4-FFF2-40B4-BE49-F238E27FC236}">
                <a16:creationId xmlns:a16="http://schemas.microsoft.com/office/drawing/2014/main" id="{C42C5DF7-72A6-E15D-F0C8-1BFDC5614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EEADB9-6FD8-2AF2-7952-EE6A16AD8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313" y="2584662"/>
            <a:ext cx="5277587" cy="24958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3B3AD9-B833-579A-C3FB-14896AB57194}"/>
              </a:ext>
            </a:extLst>
          </p:cNvPr>
          <p:cNvSpPr txBox="1"/>
          <p:nvPr/>
        </p:nvSpPr>
        <p:spPr>
          <a:xfrm>
            <a:off x="1227913" y="1176694"/>
            <a:ext cx="10191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for all girls should also be entered in the Boys High School Season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Once done, you will then “copy” data into the Girls High School Season.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0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itle 1">
            <a:extLst>
              <a:ext uri="{FF2B5EF4-FFF2-40B4-BE49-F238E27FC236}">
                <a16:creationId xmlns:a16="http://schemas.microsoft.com/office/drawing/2014/main" id="{FE445E50-8475-E74C-1CA0-6D1D84908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917" y="716188"/>
            <a:ext cx="8678883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Login Page</a:t>
            </a:r>
          </a:p>
        </p:txBody>
      </p:sp>
      <p:sp>
        <p:nvSpPr>
          <p:cNvPr id="211971" name="Content Placeholder 3">
            <a:extLst>
              <a:ext uri="{FF2B5EF4-FFF2-40B4-BE49-F238E27FC236}">
                <a16:creationId xmlns:a16="http://schemas.microsoft.com/office/drawing/2014/main" id="{5E1035BB-99E7-102F-0382-49A643EBC0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76400"/>
            <a:ext cx="82296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400"/>
              <a:t>Enter Username and Password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1800">
                <a:solidFill>
                  <a:srgbClr val="FF0000"/>
                </a:solidFill>
              </a:rPr>
              <a:t>**These may be changed once you are logged in**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A8472E-2598-37FE-E1EB-7CBD2186D7B7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D37BF55-80A4-583D-ED7F-F75AFD9CC3A8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D972DA-F260-D33F-955E-8304D0335D30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A64505-82C4-A856-B873-CD6A9C294D18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2" name="Picture 9" descr="Image result for Track Wrestling">
            <a:extLst>
              <a:ext uri="{FF2B5EF4-FFF2-40B4-BE49-F238E27FC236}">
                <a16:creationId xmlns:a16="http://schemas.microsoft.com/office/drawing/2014/main" id="{E0077E78-4AA5-11FA-881A-E027E4AC6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A7711E-4EFE-27A0-C894-581B0ED0C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166" y="2478831"/>
            <a:ext cx="5382376" cy="2781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itle 1">
            <a:extLst>
              <a:ext uri="{FF2B5EF4-FFF2-40B4-BE49-F238E27FC236}">
                <a16:creationId xmlns:a16="http://schemas.microsoft.com/office/drawing/2014/main" id="{5E726BC9-EA06-E3E7-4777-8EF55303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71513"/>
            <a:ext cx="8686800" cy="9334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Assessor Dashboard</a:t>
            </a:r>
          </a:p>
        </p:txBody>
      </p:sp>
      <p:sp>
        <p:nvSpPr>
          <p:cNvPr id="214019" name="TextBox 3">
            <a:extLst>
              <a:ext uri="{FF2B5EF4-FFF2-40B4-BE49-F238E27FC236}">
                <a16:creationId xmlns:a16="http://schemas.microsoft.com/office/drawing/2014/main" id="{479F5521-08BE-58CD-2AFD-D7849047F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76401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List of schools that you are able to assess will appear</a:t>
            </a:r>
          </a:p>
        </p:txBody>
      </p:sp>
      <p:pic>
        <p:nvPicPr>
          <p:cNvPr id="214020" name="Picture 6">
            <a:extLst>
              <a:ext uri="{FF2B5EF4-FFF2-40B4-BE49-F238E27FC236}">
                <a16:creationId xmlns:a16="http://schemas.microsoft.com/office/drawing/2014/main" id="{9779CA22-8DA1-DAEC-4633-7A2AE13F6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2362200"/>
            <a:ext cx="7712075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A141A4E-A75D-2614-378E-2346AD3A997E}"/>
              </a:ext>
            </a:extLst>
          </p:cNvPr>
          <p:cNvSpPr/>
          <p:nvPr/>
        </p:nvSpPr>
        <p:spPr bwMode="auto">
          <a:xfrm>
            <a:off x="9067800" y="2743200"/>
            <a:ext cx="121920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75E5FD4-C1EE-CF48-6885-8AD480335EE0}"/>
              </a:ext>
            </a:extLst>
          </p:cNvPr>
          <p:cNvSpPr/>
          <p:nvPr/>
        </p:nvSpPr>
        <p:spPr bwMode="auto">
          <a:xfrm>
            <a:off x="1828800" y="3352800"/>
            <a:ext cx="2057400" cy="2590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AA3268-7388-1E87-8A29-1BA959DAAE0B}"/>
              </a:ext>
            </a:extLst>
          </p:cNvPr>
          <p:cNvSpPr txBox="1"/>
          <p:nvPr/>
        </p:nvSpPr>
        <p:spPr>
          <a:xfrm>
            <a:off x="4792664" y="2971800"/>
            <a:ext cx="2634247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Select here or search here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2DE599-1284-8FD3-0FAE-43EDB236CFB7}"/>
              </a:ext>
            </a:extLst>
          </p:cNvPr>
          <p:cNvCxnSpPr/>
          <p:nvPr/>
        </p:nvCxnSpPr>
        <p:spPr bwMode="auto">
          <a:xfrm flipH="1">
            <a:off x="3581400" y="3155950"/>
            <a:ext cx="1143000" cy="42545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EF51D4E-2ECD-2158-D06D-055CD2DE0342}"/>
              </a:ext>
            </a:extLst>
          </p:cNvPr>
          <p:cNvCxnSpPr/>
          <p:nvPr/>
        </p:nvCxnSpPr>
        <p:spPr bwMode="auto">
          <a:xfrm flipV="1">
            <a:off x="7764464" y="3048000"/>
            <a:ext cx="1227137" cy="10795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E663750-615A-3314-199C-6D6165EBA2A7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6706716-2726-D63D-5C09-7E53C761931C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0C6C5AF-4EF6-1491-E05D-79C8080872BB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4A89CBF-F8A9-05E3-6172-4F582D394EB5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8" name="Picture 9" descr="Image result for Track Wrestling">
            <a:extLst>
              <a:ext uri="{FF2B5EF4-FFF2-40B4-BE49-F238E27FC236}">
                <a16:creationId xmlns:a16="http://schemas.microsoft.com/office/drawing/2014/main" id="{282F6DD9-DE63-A7A7-A72A-F00B6B791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itle 1">
            <a:extLst>
              <a:ext uri="{FF2B5EF4-FFF2-40B4-BE49-F238E27FC236}">
                <a16:creationId xmlns:a16="http://schemas.microsoft.com/office/drawing/2014/main" id="{90E7CD50-1891-1125-E2CF-4FB5401A1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66" y="685800"/>
            <a:ext cx="8702634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/ Search School</a:t>
            </a:r>
          </a:p>
        </p:txBody>
      </p:sp>
      <p:pic>
        <p:nvPicPr>
          <p:cNvPr id="216067" name="Picture 3">
            <a:extLst>
              <a:ext uri="{FF2B5EF4-FFF2-40B4-BE49-F238E27FC236}">
                <a16:creationId xmlns:a16="http://schemas.microsoft.com/office/drawing/2014/main" id="{6E01C27C-9B0C-7B58-3B5E-00F47D21B6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4714" y="2438401"/>
            <a:ext cx="5424487" cy="2538413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755E04-1A08-EE00-3699-66BD6304489C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3B1F6A-2756-5828-01E9-B2AA6C9D5D8A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A00307-A972-FD7B-64B7-372C37BB8BF1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C4BA24D-F414-FD1F-7314-7530CD67F9AB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1" name="Picture 9" descr="Image result for Track Wrestling">
            <a:extLst>
              <a:ext uri="{FF2B5EF4-FFF2-40B4-BE49-F238E27FC236}">
                <a16:creationId xmlns:a16="http://schemas.microsoft.com/office/drawing/2014/main" id="{15D0966A-3F31-245B-BD12-5044F5918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itle 1">
            <a:extLst>
              <a:ext uri="{FF2B5EF4-FFF2-40B4-BE49-F238E27FC236}">
                <a16:creationId xmlns:a16="http://schemas.microsoft.com/office/drawing/2014/main" id="{793FC2A1-A627-955B-0E38-B7F891DC2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2" y="685800"/>
            <a:ext cx="8690758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and Click on School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8543FE-C914-5238-B220-DEC5CC15C50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13B9B6-4BA1-87DC-D97F-9F9703481339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AFF5FD-E7BB-60C2-FAA2-C4DE005472B5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F19305B-1BD5-DFD8-AB7A-2EAF5A0023B0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1" name="Picture 9" descr="Image result for Track Wrestling">
            <a:extLst>
              <a:ext uri="{FF2B5EF4-FFF2-40B4-BE49-F238E27FC236}">
                <a16:creationId xmlns:a16="http://schemas.microsoft.com/office/drawing/2014/main" id="{8AC1991C-7CA3-D39B-8671-3D37230EC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87CF54-E6AC-D879-EBB3-CE133C2F12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34" b="5569"/>
          <a:stretch/>
        </p:blipFill>
        <p:spPr>
          <a:xfrm>
            <a:off x="1257810" y="2377439"/>
            <a:ext cx="10216134" cy="2586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itle 1">
            <a:extLst>
              <a:ext uri="{FF2B5EF4-FFF2-40B4-BE49-F238E27FC236}">
                <a16:creationId xmlns:a16="http://schemas.microsoft.com/office/drawing/2014/main" id="{AE63C162-FEDB-C904-49DD-E4F308CA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70956"/>
            <a:ext cx="8686800" cy="9292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Entering Data</a:t>
            </a:r>
          </a:p>
        </p:txBody>
      </p:sp>
      <p:sp>
        <p:nvSpPr>
          <p:cNvPr id="201731" name="Content Placeholder 2">
            <a:extLst>
              <a:ext uri="{FF2B5EF4-FFF2-40B4-BE49-F238E27FC236}">
                <a16:creationId xmlns:a16="http://schemas.microsoft.com/office/drawing/2014/main" id="{8D875F41-9720-1D80-9954-5C4B091B2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0200"/>
            <a:ext cx="7391400" cy="458684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Name, Grade &amp; Gender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Date of Assessment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Urine specific gravity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Alpha body weight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Skinfold measurements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Percent Body Fat (BIA)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</a:t>
            </a:r>
            <a:r>
              <a:rPr lang="en-US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/>
              <a:t>– </a:t>
            </a:r>
            <a:r>
              <a:rPr lang="en-US" altLang="en-US" sz="2400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(data computes automatically)</a:t>
            </a:r>
          </a:p>
        </p:txBody>
      </p:sp>
      <p:pic>
        <p:nvPicPr>
          <p:cNvPr id="220164" name="Picture 2" descr="C:\Users\jamiev\AppData\Local\Microsoft\Windows\Temporary Internet Files\Content.IE5\M8VC80EN\MP910216414[1].png">
            <a:extLst>
              <a:ext uri="{FF2B5EF4-FFF2-40B4-BE49-F238E27FC236}">
                <a16:creationId xmlns:a16="http://schemas.microsoft.com/office/drawing/2014/main" id="{F6ABFA53-204B-E265-4305-07EAC3DC1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38" y="2116406"/>
            <a:ext cx="43624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6" name="TextBox 1">
            <a:extLst>
              <a:ext uri="{FF2B5EF4-FFF2-40B4-BE49-F238E27FC236}">
                <a16:creationId xmlns:a16="http://schemas.microsoft.com/office/drawing/2014/main" id="{009E2E7B-F083-9B4B-FCBB-D6AAD0369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2285" y="6399648"/>
            <a:ext cx="609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17 / 47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E737CF4-7645-BCD9-76F7-5E61001B5BE1}"/>
              </a:ext>
            </a:extLst>
          </p:cNvPr>
          <p:cNvSpPr/>
          <p:nvPr/>
        </p:nvSpPr>
        <p:spPr bwMode="auto">
          <a:xfrm>
            <a:off x="6759038" y="1878280"/>
            <a:ext cx="2209800" cy="990600"/>
          </a:xfrm>
          <a:prstGeom prst="ellipse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TAB KEY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E8C1A0-9294-5937-CDD7-C4FF5ACCAE6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DD697BB-607D-A2C1-D7F7-E265524DDDFD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6B73540-8F7F-E141-886D-517130D8D200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452DF80-12BD-69E8-C2FA-155513E1F21F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3" name="Picture 9" descr="Image result for Track Wrestling">
            <a:extLst>
              <a:ext uri="{FF2B5EF4-FFF2-40B4-BE49-F238E27FC236}">
                <a16:creationId xmlns:a16="http://schemas.microsoft.com/office/drawing/2014/main" id="{B02F17B0-CE02-D313-8C55-70F03B76C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itle 1">
            <a:extLst>
              <a:ext uri="{FF2B5EF4-FFF2-40B4-BE49-F238E27FC236}">
                <a16:creationId xmlns:a16="http://schemas.microsoft.com/office/drawing/2014/main" id="{80285E01-B337-0079-06E8-3D628BDC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917" y="685800"/>
            <a:ext cx="8678883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Wrestlers</a:t>
            </a:r>
          </a:p>
        </p:txBody>
      </p:sp>
      <p:sp>
        <p:nvSpPr>
          <p:cNvPr id="204803" name="Content Placeholder 2">
            <a:extLst>
              <a:ext uri="{FF2B5EF4-FFF2-40B4-BE49-F238E27FC236}">
                <a16:creationId xmlns:a16="http://schemas.microsoft.com/office/drawing/2014/main" id="{70641473-CBBE-ED4C-0E00-776AFF517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917" y="1676400"/>
            <a:ext cx="10018227" cy="4495800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Click on the “Add Female” wrestler link of the initial assessment Step 1.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u="sng"/>
              <a:t>ONLY</a:t>
            </a:r>
            <a:r>
              <a:rPr lang="en-US" altLang="en-US" sz="2400"/>
              <a:t> the </a:t>
            </a:r>
            <a:r>
              <a:rPr lang="en-US" altLang="en-US" sz="2400" u="sng"/>
              <a:t>triceps</a:t>
            </a:r>
            <a:r>
              <a:rPr lang="en-US" altLang="en-US" sz="2400"/>
              <a:t> and </a:t>
            </a:r>
            <a:r>
              <a:rPr lang="en-US" altLang="en-US" sz="2400" u="sng"/>
              <a:t>subscapular</a:t>
            </a:r>
            <a:r>
              <a:rPr lang="en-US" altLang="en-US" sz="2400"/>
              <a:t> skinfolds will be entered </a:t>
            </a:r>
            <a:br>
              <a:rPr lang="en-US" altLang="en-US" sz="2400"/>
            </a:br>
            <a:r>
              <a:rPr lang="en-US" altLang="en-US" sz="2400" i="1"/>
              <a:t>(for a total of six (6) measurements).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Minimal wrestling weight will be calculated at 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12%</a:t>
            </a:r>
            <a:r>
              <a:rPr lang="en-US" altLang="en-US" sz="240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F7B7AE-1FAA-1B39-081E-516A67438BE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28F933D-3C38-DB1C-BB43-CAFDE05E9B98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9200A8C-D14C-1C23-FF08-BCD430F8BB0E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7F01BD-B995-8F6F-11DF-0CE784C961F1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1" name="Picture 9" descr="Image result for Track Wrestling">
            <a:extLst>
              <a:ext uri="{FF2B5EF4-FFF2-40B4-BE49-F238E27FC236}">
                <a16:creationId xmlns:a16="http://schemas.microsoft.com/office/drawing/2014/main" id="{EFD69FB7-EF03-86CA-F90D-AA09643C3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9" name="Picture 4">
            <a:extLst>
              <a:ext uri="{FF2B5EF4-FFF2-40B4-BE49-F238E27FC236}">
                <a16:creationId xmlns:a16="http://schemas.microsoft.com/office/drawing/2014/main" id="{02DF4D7D-9585-8CFB-8DA6-245CBD39B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3"/>
          <a:stretch>
            <a:fillRect/>
          </a:stretch>
        </p:blipFill>
        <p:spPr bwMode="auto">
          <a:xfrm>
            <a:off x="1685925" y="4219576"/>
            <a:ext cx="88534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8" name="Content Placeholder 4">
            <a:extLst>
              <a:ext uri="{FF2B5EF4-FFF2-40B4-BE49-F238E27FC236}">
                <a16:creationId xmlns:a16="http://schemas.microsoft.com/office/drawing/2014/main" id="{8F76A512-E37D-510C-457B-56B36781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738" y="1600200"/>
            <a:ext cx="8229600" cy="685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400"/>
              <a:t>Select “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 Management</a:t>
            </a:r>
            <a:r>
              <a:rPr lang="en-US" altLang="en-US" sz="2400"/>
              <a:t>”</a:t>
            </a:r>
          </a:p>
        </p:txBody>
      </p:sp>
      <p:pic>
        <p:nvPicPr>
          <p:cNvPr id="224261" name="Picture 5">
            <a:extLst>
              <a:ext uri="{FF2B5EF4-FFF2-40B4-BE49-F238E27FC236}">
                <a16:creationId xmlns:a16="http://schemas.microsoft.com/office/drawing/2014/main" id="{80E36D8D-AC48-9ECC-C4E7-4B9453B6B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2362201"/>
            <a:ext cx="54292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74EBA6D-1E22-6A7F-37B4-46E4F7EA2AE1}"/>
              </a:ext>
            </a:extLst>
          </p:cNvPr>
          <p:cNvSpPr txBox="1">
            <a:spLocks/>
          </p:cNvSpPr>
          <p:nvPr/>
        </p:nvSpPr>
        <p:spPr bwMode="auto">
          <a:xfrm>
            <a:off x="2362200" y="3581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400" kern="0">
                <a:solidFill>
                  <a:srgbClr val="000000"/>
                </a:solidFill>
              </a:rPr>
              <a:t>Then select “</a:t>
            </a:r>
            <a:r>
              <a:rPr lang="en-US" sz="2400" b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Transaction</a:t>
            </a:r>
            <a:r>
              <a:rPr lang="en-US" sz="2400" kern="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8E9686-8B33-8D85-81EC-31EAD0592368}"/>
              </a:ext>
            </a:extLst>
          </p:cNvPr>
          <p:cNvSpPr/>
          <p:nvPr/>
        </p:nvSpPr>
        <p:spPr bwMode="auto">
          <a:xfrm>
            <a:off x="6657976" y="2473325"/>
            <a:ext cx="1736725" cy="7620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F174121-307B-1C54-32D8-6FAF5A0F2F54}"/>
              </a:ext>
            </a:extLst>
          </p:cNvPr>
          <p:cNvSpPr/>
          <p:nvPr/>
        </p:nvSpPr>
        <p:spPr bwMode="auto">
          <a:xfrm>
            <a:off x="8702676" y="4724400"/>
            <a:ext cx="1736725" cy="7620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342306C-7663-3E21-11B3-179BE99D1958}"/>
              </a:ext>
            </a:extLst>
          </p:cNvPr>
          <p:cNvCxnSpPr/>
          <p:nvPr/>
        </p:nvCxnSpPr>
        <p:spPr bwMode="auto">
          <a:xfrm>
            <a:off x="9525000" y="3886200"/>
            <a:ext cx="0" cy="6858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BB7491-F507-75B2-091D-C992E9E892D0}"/>
              </a:ext>
            </a:extLst>
          </p:cNvPr>
          <p:cNvCxnSpPr/>
          <p:nvPr/>
        </p:nvCxnSpPr>
        <p:spPr bwMode="auto">
          <a:xfrm flipH="1">
            <a:off x="7010400" y="3886200"/>
            <a:ext cx="25146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D3B5EBB-3FDE-D6C7-A238-783E654A7F20}"/>
              </a:ext>
            </a:extLst>
          </p:cNvPr>
          <p:cNvCxnSpPr/>
          <p:nvPr/>
        </p:nvCxnSpPr>
        <p:spPr bwMode="auto">
          <a:xfrm>
            <a:off x="7572375" y="1828800"/>
            <a:ext cx="0" cy="5334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FCEAA9-11DC-B845-FF36-17F8B8A06135}"/>
              </a:ext>
            </a:extLst>
          </p:cNvPr>
          <p:cNvCxnSpPr/>
          <p:nvPr/>
        </p:nvCxnSpPr>
        <p:spPr bwMode="auto">
          <a:xfrm flipH="1">
            <a:off x="6657975" y="1828800"/>
            <a:ext cx="9144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72202B3-1D9B-5778-D7C0-3FB49BF40AD1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53C5C8A-E2DB-8FDB-8354-C431DAF732C4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F2A1B55-DCD3-9701-79DB-6E42AAE4A88F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83CDCD5-B5FE-EE71-C7AA-306EDE88EEA3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4D736A7-B576-B6FF-31DB-99C2DEAD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1" y="716188"/>
            <a:ext cx="9155875" cy="8840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Entering Assessments</a:t>
            </a:r>
          </a:p>
        </p:txBody>
      </p:sp>
      <p:pic>
        <p:nvPicPr>
          <p:cNvPr id="23" name="Picture 9" descr="Image result for Track Wrestling">
            <a:extLst>
              <a:ext uri="{FF2B5EF4-FFF2-40B4-BE49-F238E27FC236}">
                <a16:creationId xmlns:a16="http://schemas.microsoft.com/office/drawing/2014/main" id="{629C7230-4D16-5AC8-D19A-582BEE158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itle 1">
            <a:extLst>
              <a:ext uri="{FF2B5EF4-FFF2-40B4-BE49-F238E27FC236}">
                <a16:creationId xmlns:a16="http://schemas.microsoft.com/office/drawing/2014/main" id="{B7246530-1A15-0235-50EC-17339000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1" y="716188"/>
            <a:ext cx="9155875" cy="8840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Entering Assessments</a:t>
            </a:r>
          </a:p>
        </p:txBody>
      </p:sp>
      <p:sp>
        <p:nvSpPr>
          <p:cNvPr id="206851" name="TextBox 3">
            <a:extLst>
              <a:ext uri="{FF2B5EF4-FFF2-40B4-BE49-F238E27FC236}">
                <a16:creationId xmlns:a16="http://schemas.microsoft.com/office/drawing/2014/main" id="{64DDB5D6-7585-6840-B76A-A7BDDA3BB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266951"/>
            <a:ext cx="73152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>
                <a:solidFill>
                  <a:srgbClr val="000000"/>
                </a:solidFill>
              </a:rPr>
              <a:t>Confirm if “</a:t>
            </a:r>
            <a:r>
              <a:rPr lang="en-US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en-US" altLang="en-US" sz="2400">
                <a:solidFill>
                  <a:srgbClr val="000000"/>
                </a:solidFill>
              </a:rPr>
              <a:t>” or “</a:t>
            </a:r>
            <a:r>
              <a:rPr lang="en-US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</a:t>
            </a:r>
            <a:r>
              <a:rPr lang="en-US" altLang="en-US" sz="2400">
                <a:solidFill>
                  <a:srgbClr val="000000"/>
                </a:solidFill>
              </a:rPr>
              <a:t>” Transaction</a:t>
            </a:r>
          </a:p>
        </p:txBody>
      </p:sp>
      <p:pic>
        <p:nvPicPr>
          <p:cNvPr id="206852" name="Picture 5">
            <a:extLst>
              <a:ext uri="{FF2B5EF4-FFF2-40B4-BE49-F238E27FC236}">
                <a16:creationId xmlns:a16="http://schemas.microsoft.com/office/drawing/2014/main" id="{5B1CD5E3-625E-A80A-744B-DD3748DDA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8040" y="3238500"/>
            <a:ext cx="6203252" cy="25685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C034D9A-9C46-9A52-E916-01AF004A5309}"/>
              </a:ext>
            </a:extLst>
          </p:cNvPr>
          <p:cNvSpPr/>
          <p:nvPr/>
        </p:nvSpPr>
        <p:spPr bwMode="auto">
          <a:xfrm>
            <a:off x="5010400" y="4411682"/>
            <a:ext cx="1447800" cy="4572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717967-923D-A669-F681-D77C20B223F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87B951A-AF09-BDBF-8E39-E326E71D7CEB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D36189E-7CC8-A370-CABF-59180CC0F973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1AECA0-E88C-5909-F831-61C1423A7796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2" name="Picture 9" descr="Image result for Track Wrestling">
            <a:extLst>
              <a:ext uri="{FF2B5EF4-FFF2-40B4-BE49-F238E27FC236}">
                <a16:creationId xmlns:a16="http://schemas.microsoft.com/office/drawing/2014/main" id="{F5F1F5F6-68B7-BF3C-9A7B-9C9B99A02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-20 MHSAA Template [Read-Only]" id="{B24567DA-E519-4027-98FF-300DDF1E5635}" vid="{8F29D263-EF8F-4C42-B091-5881A735C6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19-20 MHSAA Template</Template>
  <TotalTime>144</TotalTime>
  <Words>6216</Words>
  <Application>Microsoft Office PowerPoint</Application>
  <PresentationFormat>Widescreen</PresentationFormat>
  <Paragraphs>983</Paragraphs>
  <Slides>115</Slides>
  <Notes>115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26" baseType="lpstr">
      <vt:lpstr>Arial</vt:lpstr>
      <vt:lpstr>Arial Narrow</vt:lpstr>
      <vt:lpstr>Brush Script Std</vt:lpstr>
      <vt:lpstr>Calibri</vt:lpstr>
      <vt:lpstr>Comic Sans MS</vt:lpstr>
      <vt:lpstr>Courier New</vt:lpstr>
      <vt:lpstr>Times New Roman</vt:lpstr>
      <vt:lpstr>Webdings</vt:lpstr>
      <vt:lpstr>Wingdings</vt:lpstr>
      <vt:lpstr>Office Theme</vt:lpstr>
      <vt:lpstr>Photo Editor Photo</vt:lpstr>
      <vt:lpstr>PowerPoint Presentation</vt:lpstr>
      <vt:lpstr>Primary Michigan  Wrestling Weight Monitoring Personnel</vt:lpstr>
      <vt:lpstr>In-Service Content</vt:lpstr>
      <vt:lpstr>In-Service Content</vt:lpstr>
      <vt:lpstr>REMINDERS</vt:lpstr>
      <vt:lpstr>Healthy Training</vt:lpstr>
      <vt:lpstr>Training the Coach</vt:lpstr>
      <vt:lpstr>Educating the Athlete &amp; Parent</vt:lpstr>
      <vt:lpstr>Why the Michigan Wrestling Weight Monitoring Program?</vt:lpstr>
      <vt:lpstr>American Medical Association - 1972</vt:lpstr>
      <vt:lpstr>American College of Sports Medicine - 1976</vt:lpstr>
      <vt:lpstr>Components of the Program</vt:lpstr>
      <vt:lpstr>Regulation – Body Fat Limits</vt:lpstr>
      <vt:lpstr>PowerPoint Presentation</vt:lpstr>
      <vt:lpstr>Skinfold Assessor In-Service</vt:lpstr>
      <vt:lpstr>Assessor Candidate Eligibility</vt:lpstr>
      <vt:lpstr>Training the Skinfold Instructor (cont’d)</vt:lpstr>
      <vt:lpstr>PowerPoint Presentation</vt:lpstr>
      <vt:lpstr>Roles &amp; Responsibilities: Skinfold Assessor</vt:lpstr>
      <vt:lpstr>Responsibilities: Skinfold Assessor</vt:lpstr>
      <vt:lpstr>Responsibilities: Skinfold Assessor</vt:lpstr>
      <vt:lpstr>PowerPoint Presentation</vt:lpstr>
      <vt:lpstr>PowerPoint Presentation</vt:lpstr>
      <vt:lpstr>Responsibilities: Participating School</vt:lpstr>
      <vt:lpstr>Responsibilities: Participating School</vt:lpstr>
      <vt:lpstr>Responsibilities: Participating School</vt:lpstr>
      <vt:lpstr>PowerPoint Presentation</vt:lpstr>
      <vt:lpstr>Responsibilities: Participating School</vt:lpstr>
      <vt:lpstr>PowerPoint Presentation</vt:lpstr>
      <vt:lpstr>Responsibilities of the MHSAA</vt:lpstr>
      <vt:lpstr>Responsibilities of the MHSAA</vt:lpstr>
      <vt:lpstr>PowerPoint Presentation</vt:lpstr>
      <vt:lpstr>Hydration Requirement</vt:lpstr>
      <vt:lpstr>Hydration Requirement</vt:lpstr>
      <vt:lpstr>Specific Gravity Assessment Procedure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Specific Gravity Assessment Procedure (cont’d)</vt:lpstr>
      <vt:lpstr>Specific Gravity Assessment</vt:lpstr>
      <vt:lpstr>Specific Gravity Assessment</vt:lpstr>
      <vt:lpstr>PowerPoint Presentation</vt:lpstr>
      <vt:lpstr>Body Composition Prediction Methods</vt:lpstr>
      <vt:lpstr>Body Composition Prediction Methods</vt:lpstr>
      <vt:lpstr>Body Composition Prediction</vt:lpstr>
      <vt:lpstr>Body Composition Prediction</vt:lpstr>
      <vt:lpstr>Body Composition Prediction</vt:lpstr>
      <vt:lpstr>PowerPoint Presentation</vt:lpstr>
      <vt:lpstr>Body Composition Prediction</vt:lpstr>
      <vt:lpstr>Skinfold Assessment Standards</vt:lpstr>
      <vt:lpstr>Conducting the “Alpha Weigh-In” (the Stations)</vt:lpstr>
      <vt:lpstr>Skinfold Assessment Standards</vt:lpstr>
      <vt:lpstr>Skinfold Assessment Standards: Transgender</vt:lpstr>
      <vt:lpstr>Skinfold Assessment Standards</vt:lpstr>
      <vt:lpstr>PowerPoint Presentation</vt:lpstr>
      <vt:lpstr>Assessment Standards</vt:lpstr>
      <vt:lpstr>Assessment Standards</vt:lpstr>
      <vt:lpstr>Assessment Standards</vt:lpstr>
      <vt:lpstr>Assessment Standards</vt:lpstr>
      <vt:lpstr>Assessment Standards</vt:lpstr>
      <vt:lpstr>Assessment Standards</vt:lpstr>
      <vt:lpstr>Assessment Standards</vt:lpstr>
      <vt:lpstr>PowerPoint Presentation</vt:lpstr>
      <vt:lpstr>Assessment Standards</vt:lpstr>
      <vt:lpstr>Assessment Standards</vt:lpstr>
      <vt:lpstr>Assessment Standards</vt:lpstr>
      <vt:lpstr>Assessment Standards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Skinfold Assessment Calculations</vt:lpstr>
      <vt:lpstr>Skinfold Assessment Calculations</vt:lpstr>
      <vt:lpstr>PowerPoint Presentation</vt:lpstr>
      <vt:lpstr>PowerPoint Presentation</vt:lpstr>
      <vt:lpstr>PowerPoint Presentation</vt:lpstr>
      <vt:lpstr>The Appeal Process – Step 1 Reassessment by Original Assessor Step1 may be bypassed and only Step 2 performed</vt:lpstr>
      <vt:lpstr>The Appeal Process – Step 2 Hydrostatic/DXA Weighing  Hydrostatic/DXA Results are FINAL and BINDING</vt:lpstr>
      <vt:lpstr>The Appeal Process – Step 2 Hydrostatic/DXA/BodPod Weighing  Hydrostatic/DXA/BodPod Results are FINAL and BINDING</vt:lpstr>
      <vt:lpstr>TRACKWRESTLING: ONLINE PROGRAM</vt:lpstr>
      <vt:lpstr>PowerPoint Presentation</vt:lpstr>
      <vt:lpstr>www.trackwrestling.com </vt:lpstr>
      <vt:lpstr>PowerPoint Presentation</vt:lpstr>
      <vt:lpstr>Click  OPC (Optimal Performance Calculator)</vt:lpstr>
      <vt:lpstr>Login Page</vt:lpstr>
      <vt:lpstr>Login Page</vt:lpstr>
      <vt:lpstr>Login Page</vt:lpstr>
      <vt:lpstr>Assessor Dashboard</vt:lpstr>
      <vt:lpstr>Select / Search School</vt:lpstr>
      <vt:lpstr>Select and Click on School</vt:lpstr>
      <vt:lpstr>Entering Data</vt:lpstr>
      <vt:lpstr>Female Wrestlers</vt:lpstr>
      <vt:lpstr>Entering Assessments</vt:lpstr>
      <vt:lpstr>Entering Assessments</vt:lpstr>
      <vt:lpstr>Assessment Form – Step 1</vt:lpstr>
      <vt:lpstr>Assessment Form – Step 2</vt:lpstr>
      <vt:lpstr>Assessment Form – Step 2</vt:lpstr>
      <vt:lpstr>Assessment Form – Step 3</vt:lpstr>
      <vt:lpstr>Assessment Form – Step 4</vt:lpstr>
      <vt:lpstr>Assessment Form – Step 5</vt:lpstr>
      <vt:lpstr>Assessment Form – Step 6A</vt:lpstr>
      <vt:lpstr>Assessment Form – Step 6B</vt:lpstr>
      <vt:lpstr>Assessment Form - Error</vt:lpstr>
      <vt:lpstr>Assessment Form – Step 6C</vt:lpstr>
      <vt:lpstr>Assessment Form – Step 6D</vt:lpstr>
      <vt:lpstr>Individual Weight Loss Plan</vt:lpstr>
      <vt:lpstr>Individual Weight Loss Plan</vt:lpstr>
      <vt:lpstr>Alpha Master Report</vt:lpstr>
      <vt:lpstr>Let’s Review</vt:lpstr>
      <vt:lpstr>PowerPoint Presentation</vt:lpstr>
    </vt:vector>
  </TitlesOfParts>
  <Company>Michigan High School Athletic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Aug.-Sept 2019 AD In-Service</dc:title>
  <dc:creator>Tom Rashid</dc:creator>
  <cp:lastModifiedBy>Jamie VanDerMoere</cp:lastModifiedBy>
  <cp:revision>3</cp:revision>
  <cp:lastPrinted>2022-08-22T20:04:58Z</cp:lastPrinted>
  <dcterms:created xsi:type="dcterms:W3CDTF">2019-07-29T19:35:33Z</dcterms:created>
  <dcterms:modified xsi:type="dcterms:W3CDTF">2024-10-18T17:15:31Z</dcterms:modified>
</cp:coreProperties>
</file>